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webextensions/webextension1.xml" ContentType="application/vnd.ms-office.webextension+xml"/>
  <Override PartName="/ppt/notesSlides/notesSlide5.xml" ContentType="application/vnd.openxmlformats-officedocument.presentationml.notesSlide+xml"/>
  <Override PartName="/ppt/webextensions/webextension2.xml" ContentType="application/vnd.ms-office.webextension+xml"/>
  <Override PartName="/ppt/notesSlides/notesSlide6.xml" ContentType="application/vnd.openxmlformats-officedocument.presentationml.notesSlide+xml"/>
  <Override PartName="/ppt/webextensions/webextension3.xml" ContentType="application/vnd.ms-office.webextension+xml"/>
  <Override PartName="/ppt/notesSlides/notesSlide7.xml" ContentType="application/vnd.openxmlformats-officedocument.presentationml.notesSlide+xml"/>
  <Override PartName="/ppt/webextensions/webextension4.xml" ContentType="application/vnd.ms-office.webextension+xml"/>
  <Override PartName="/ppt/notesSlides/notesSlide8.xml" ContentType="application/vnd.openxmlformats-officedocument.presentationml.notesSlide+xml"/>
  <Override PartName="/ppt/webextensions/webextension5.xml" ContentType="application/vnd.ms-office.webextension+xml"/>
  <Override PartName="/ppt/notesSlides/notesSlide9.xml" ContentType="application/vnd.openxmlformats-officedocument.presentationml.notesSlide+xml"/>
  <Override PartName="/ppt/webextensions/webextension6.xml" ContentType="application/vnd.ms-office.webextension+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78" r:id="rId6"/>
    <p:sldId id="285" r:id="rId7"/>
    <p:sldId id="295" r:id="rId8"/>
    <p:sldId id="261" r:id="rId9"/>
    <p:sldId id="291" r:id="rId10"/>
    <p:sldId id="292" r:id="rId11"/>
    <p:sldId id="288" r:id="rId12"/>
    <p:sldId id="293" r:id="rId13"/>
    <p:sldId id="296" r:id="rId14"/>
    <p:sldId id="281" r:id="rId15"/>
    <p:sldId id="294" r:id="rId16"/>
    <p:sldId id="290"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6156"/>
    <a:srgbClr val="E7E4E1"/>
    <a:srgbClr val="353F37"/>
    <a:srgbClr val="592A2F"/>
    <a:srgbClr val="E9EBE9"/>
    <a:srgbClr val="D2D8D3"/>
    <a:srgbClr val="E9E6E3"/>
    <a:srgbClr val="C0C9C2"/>
    <a:srgbClr val="D8D2CD"/>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8" autoAdjust="0"/>
    <p:restoredTop sz="72934" autoAdjust="0"/>
  </p:normalViewPr>
  <p:slideViewPr>
    <p:cSldViewPr snapToGrid="0">
      <p:cViewPr varScale="1">
        <p:scale>
          <a:sx n="81" d="100"/>
          <a:sy n="81" d="100"/>
        </p:scale>
        <p:origin x="924" y="96"/>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12/14/2023</a:t>
            </a:fld>
            <a:endParaRPr lang="en-US"/>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12/14/2023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spacing + Page numbers</a:t>
            </a:r>
          </a:p>
        </p:txBody>
      </p:sp>
      <p:sp>
        <p:nvSpPr>
          <p:cNvPr id="4" name="Slide Number Placeholder 3"/>
          <p:cNvSpPr>
            <a:spLocks noGrp="1"/>
          </p:cNvSpPr>
          <p:nvPr>
            <p:ph type="sldNum" sz="quarter" idx="5"/>
          </p:nvPr>
        </p:nvSpPr>
        <p:spPr/>
        <p:txBody>
          <a:bodyPr/>
          <a:lstStyle/>
          <a:p>
            <a:fld id="{5A9B2C62-FE30-453D-946B-754E9E42C845}" type="slidenum">
              <a:rPr lang="en-US" smtClean="0"/>
              <a:t>1</a:t>
            </a:fld>
            <a:endParaRPr lang="en-US"/>
          </a:p>
        </p:txBody>
      </p:sp>
    </p:spTree>
    <p:extLst>
      <p:ext uri="{BB962C8B-B14F-4D97-AF65-F5344CB8AC3E}">
        <p14:creationId xmlns:p14="http://schemas.microsoft.com/office/powerpoint/2010/main" val="1777375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These charts show a significant increase in fentanyl seizures at our Southern Border, indicating its rising involvement in the opioid crisis in America, as fentanyl is extremely potent and linked to many overdose deaths. The broader drug seizure data, including high volumes of cocaine and methamphetamine, suggests that while opioids are a major issue, the substance abuse problem in America is diverse and expansive.</a:t>
            </a:r>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10</a:t>
            </a:fld>
            <a:endParaRPr lang="en-US"/>
          </a:p>
        </p:txBody>
      </p:sp>
    </p:spTree>
    <p:extLst>
      <p:ext uri="{BB962C8B-B14F-4D97-AF65-F5344CB8AC3E}">
        <p14:creationId xmlns:p14="http://schemas.microsoft.com/office/powerpoint/2010/main" val="3052360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36156"/>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536156"/>
              </a:solidFill>
            </a:endParaRPr>
          </a:p>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11</a:t>
            </a:fld>
            <a:endParaRPr lang="en-US"/>
          </a:p>
        </p:txBody>
      </p:sp>
    </p:spTree>
    <p:extLst>
      <p:ext uri="{BB962C8B-B14F-4D97-AF65-F5344CB8AC3E}">
        <p14:creationId xmlns:p14="http://schemas.microsoft.com/office/powerpoint/2010/main" val="3141756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12</a:t>
            </a:fld>
            <a:endParaRPr lang="en-US"/>
          </a:p>
        </p:txBody>
      </p:sp>
    </p:spTree>
    <p:extLst>
      <p:ext uri="{BB962C8B-B14F-4D97-AF65-F5344CB8AC3E}">
        <p14:creationId xmlns:p14="http://schemas.microsoft.com/office/powerpoint/2010/main" val="3583990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2</a:t>
            </a:fld>
            <a:endParaRPr lang="en-US"/>
          </a:p>
        </p:txBody>
      </p:sp>
    </p:spTree>
    <p:extLst>
      <p:ext uri="{BB962C8B-B14F-4D97-AF65-F5344CB8AC3E}">
        <p14:creationId xmlns:p14="http://schemas.microsoft.com/office/powerpoint/2010/main" val="3496961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Opioids are often used to treat pain and include drugs like morphine, fentanyl, and tramadol. However, if people use opioids in ways they're not supposed to, for too long, or without a doctor's guidance, they can become addicted and face serious health risks. In 2019, around 600,000 people died worldwide because of drugs, and about 80% of these deaths were due to opioids. Even though there are good treatments for opioid addiction that can help prevent overdosing, less than 10% of people who need these treatments are not getting them. </a:t>
            </a:r>
            <a:endParaRPr lang="en-US" sz="1200"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5156"/>
                </a:solidFill>
                <a:effectLst/>
                <a:latin typeface="Google Sans"/>
              </a:rPr>
              <a:t>Currently, </a:t>
            </a:r>
            <a:r>
              <a:rPr lang="en-US" b="0" i="0" dirty="0">
                <a:solidFill>
                  <a:srgbClr val="040C28"/>
                </a:solidFill>
                <a:effectLst/>
                <a:latin typeface="Google Sans"/>
              </a:rPr>
              <a:t>71% of preventable opioid deaths occur among those ages 25 to 54</a:t>
            </a:r>
            <a:r>
              <a:rPr lang="en-US" b="0" i="0" dirty="0">
                <a:solidFill>
                  <a:srgbClr val="4D5156"/>
                </a:solidFill>
                <a:effectLst/>
                <a:latin typeface="Google Sans"/>
              </a:rPr>
              <a:t>, and the number of deaths among individuals 55 and older is growing rapidly.</a:t>
            </a:r>
          </a:p>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3</a:t>
            </a:fld>
            <a:endParaRPr lang="en-US"/>
          </a:p>
        </p:txBody>
      </p:sp>
    </p:spTree>
    <p:extLst>
      <p:ext uri="{BB962C8B-B14F-4D97-AF65-F5344CB8AC3E}">
        <p14:creationId xmlns:p14="http://schemas.microsoft.com/office/powerpoint/2010/main" val="2167155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Average of total overdose deaths by year from 2011 to 2021. There is a clear upward trend in the average number of deaths. Starting at around 40,000 deaths in 2011, there's a gradual increase each year, with a slight plateau around 2018. However, by 2021, the average dramatically spikes to just over 110,000 deaths. This sharp increase at the end of the graph highlights a severe escalation in this public health issue during that year.</a:t>
            </a:r>
          </a:p>
          <a:p>
            <a:endParaRPr lang="en-US" b="0" i="0" dirty="0">
              <a:solidFill>
                <a:srgbClr val="1F1F1F"/>
              </a:solidFill>
              <a:effectLst/>
              <a:latin typeface="Google Sans"/>
            </a:endParaRPr>
          </a:p>
          <a:p>
            <a:r>
              <a:rPr lang="en-US" b="0" i="0" dirty="0">
                <a:solidFill>
                  <a:srgbClr val="1F1F1F"/>
                </a:solidFill>
                <a:effectLst/>
                <a:latin typeface="Google Sans"/>
              </a:rPr>
              <a:t>In 2020, an average of </a:t>
            </a:r>
            <a:r>
              <a:rPr lang="en-US" b="0" i="0" dirty="0">
                <a:solidFill>
                  <a:srgbClr val="040C28"/>
                </a:solidFill>
                <a:effectLst/>
                <a:latin typeface="Google Sans"/>
              </a:rPr>
              <a:t>44 people</a:t>
            </a:r>
            <a:r>
              <a:rPr lang="en-US" b="0" i="0" dirty="0">
                <a:solidFill>
                  <a:srgbClr val="1F1F1F"/>
                </a:solidFill>
                <a:effectLst/>
                <a:latin typeface="Google Sans"/>
              </a:rPr>
              <a:t> died each day from overdoses involving opioids.</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Google Sans"/>
              </a:rPr>
              <a:t>In 2021, an average of 220 people died each day from Opioids.</a:t>
            </a:r>
            <a:endParaRPr lang="en-US" dirty="0">
              <a:effectLst/>
            </a:endParaRPr>
          </a:p>
          <a:p>
            <a:br>
              <a:rPr lang="en-US" dirty="0">
                <a:effectLst/>
              </a:rPr>
            </a:br>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4</a:t>
            </a:fld>
            <a:endParaRPr lang="en-US"/>
          </a:p>
        </p:txBody>
      </p:sp>
    </p:spTree>
    <p:extLst>
      <p:ext uri="{BB962C8B-B14F-4D97-AF65-F5344CB8AC3E}">
        <p14:creationId xmlns:p14="http://schemas.microsoft.com/office/powerpoint/2010/main" val="2566248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2011-2021</a:t>
            </a:r>
          </a:p>
          <a:p>
            <a:pPr algn="l"/>
            <a:br>
              <a:rPr lang="en-US" b="0" i="0" dirty="0">
                <a:solidFill>
                  <a:srgbClr val="374151"/>
                </a:solidFill>
                <a:effectLst/>
                <a:latin typeface="Söhne"/>
              </a:rPr>
            </a:br>
            <a:r>
              <a:rPr lang="en-US" b="0" i="0" dirty="0">
                <a:solidFill>
                  <a:srgbClr val="374151"/>
                </a:solidFill>
                <a:effectLst/>
                <a:latin typeface="Söhne"/>
              </a:rPr>
              <a:t>The bar graph displays male and female overdose deaths from 2011 to 2020. It shows a consistent increase in overdose deaths for both genders over the years. Male overdose deaths are represented by the blue bars and female overdose deaths by the pink bars. In every year male overdose deaths outnumber female deaths.</a:t>
            </a:r>
          </a:p>
          <a:p>
            <a:pPr algn="l"/>
            <a:r>
              <a:rPr lang="en-US" b="0" i="0" dirty="0">
                <a:solidFill>
                  <a:srgbClr val="374151"/>
                </a:solidFill>
                <a:effectLst/>
                <a:latin typeface="Söhne"/>
              </a:rPr>
              <a:t>This trend of higher male fatalities continues throughout the years, with a notable jump in male overdose deaths in 2020, reaching 0.42 million, while female overdose deaths also increased but to a lesser extent, at 0.18 million. The graph illustrates a worrying upward trajectory in overdose deaths for both males and females, with a particularly sharp increase in 2020.</a:t>
            </a:r>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5</a:t>
            </a:fld>
            <a:endParaRPr lang="en-US"/>
          </a:p>
        </p:txBody>
      </p:sp>
    </p:spTree>
    <p:extLst>
      <p:ext uri="{BB962C8B-B14F-4D97-AF65-F5344CB8AC3E}">
        <p14:creationId xmlns:p14="http://schemas.microsoft.com/office/powerpoint/2010/main" val="451961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Pie – 2011-2021</a:t>
            </a:r>
          </a:p>
          <a:p>
            <a:endParaRPr lang="en-US" dirty="0"/>
          </a:p>
          <a:p>
            <a:r>
              <a:rPr lang="en-US" b="0" i="0" dirty="0">
                <a:solidFill>
                  <a:schemeClr val="tx1"/>
                </a:solidFill>
                <a:effectLst/>
                <a:latin typeface="+mn-lt"/>
              </a:rPr>
              <a:t>This</a:t>
            </a:r>
            <a:r>
              <a:rPr lang="en-US" b="0" i="0" dirty="0">
                <a:solidFill>
                  <a:srgbClr val="374151"/>
                </a:solidFill>
                <a:effectLst/>
                <a:latin typeface="Söhne"/>
              </a:rPr>
              <a:t> pie chart presents data on the use of various drugs in combination with synthetic opioids, particularly Fentanyl and the corresponding amount of overdose deaths. The largest portion of the chart shows that Stimulants are most commonly used with synthetic opioids, accounting for 102K cases or 40.41% of the total. Prescription Opioids combined with synthetic opioids other than Fentanyl account for 46K cases, making up 17.99% of the total. The smallest segment shows that Benzodiazepines are used with synthetic opioids in 40K cases, which is 15.91% of the total. </a:t>
            </a:r>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6</a:t>
            </a:fld>
            <a:endParaRPr lang="en-US"/>
          </a:p>
        </p:txBody>
      </p:sp>
    </p:spTree>
    <p:extLst>
      <p:ext uri="{BB962C8B-B14F-4D97-AF65-F5344CB8AC3E}">
        <p14:creationId xmlns:p14="http://schemas.microsoft.com/office/powerpoint/2010/main" val="4125744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This bar chart indicates the number of deaths from cocaine/heroin used with synthetic opioids (presumably Fentanyl) from 2011 to 2021. It appears that deaths from cocaine used with synthetic opioids increase over time, but not as drastically as heroin used with synthetic opioids, which shows a more significant and steady increase throughout the years.</a:t>
            </a:r>
          </a:p>
          <a:p>
            <a:pPr algn="l"/>
            <a:r>
              <a:rPr lang="en-US" b="0" i="0" dirty="0">
                <a:solidFill>
                  <a:srgbClr val="000000"/>
                </a:solidFill>
                <a:effectLst/>
                <a:latin typeface="Söhne"/>
              </a:rPr>
              <a:t>This demonstrates that while overdose deaths from cocaine and heroin with synthetic opioids are a significant concern, they are part of a larger trend of increasing overdose fatalities.</a:t>
            </a:r>
          </a:p>
          <a:p>
            <a:br>
              <a:rPr lang="en-US" b="0" i="0" dirty="0">
                <a:solidFill>
                  <a:srgbClr val="000000"/>
                </a:solidFill>
                <a:effectLst/>
                <a:latin typeface="Söhne"/>
              </a:rPr>
            </a:br>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7</a:t>
            </a:fld>
            <a:endParaRPr lang="en-US"/>
          </a:p>
        </p:txBody>
      </p:sp>
    </p:spTree>
    <p:extLst>
      <p:ext uri="{BB962C8B-B14F-4D97-AF65-F5344CB8AC3E}">
        <p14:creationId xmlns:p14="http://schemas.microsoft.com/office/powerpoint/2010/main" val="3930620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The line graph shows four trends from 2011 to 2021 related to drug overdose deaths:</a:t>
            </a:r>
          </a:p>
          <a:p>
            <a:pPr algn="l">
              <a:buFont typeface="+mj-lt"/>
              <a:buNone/>
            </a:pPr>
            <a:endParaRPr lang="en-US" b="0" i="0" dirty="0">
              <a:solidFill>
                <a:srgbClr val="000000"/>
              </a:solidFill>
              <a:effectLst/>
              <a:latin typeface="Söhne"/>
            </a:endParaRPr>
          </a:p>
          <a:p>
            <a:pPr algn="l">
              <a:buFont typeface="+mj-lt"/>
              <a:buNone/>
            </a:pPr>
            <a:r>
              <a:rPr lang="en-US" b="0" i="0" dirty="0">
                <a:solidFill>
                  <a:srgbClr val="000000"/>
                </a:solidFill>
                <a:effectLst/>
                <a:latin typeface="Söhne"/>
              </a:rPr>
              <a:t>We can see that the use of cocaine and stimulants without synthetic opioids remains relatively stable and low compared to the use of these substances with synthetic opioids. Particularly, the trend for stimulants with synthetic opioids shows a drastic increase, surpassing the other categories, especially from around 2016 onwards.</a:t>
            </a:r>
          </a:p>
          <a:p>
            <a:pPr algn="l"/>
            <a:r>
              <a:rPr lang="en-US" b="0" i="0" dirty="0">
                <a:solidFill>
                  <a:srgbClr val="000000"/>
                </a:solidFill>
                <a:effectLst/>
                <a:latin typeface="Söhne"/>
              </a:rPr>
              <a:t>When comparing this graph to the previous one, the previous chart also showed a significant increase in overdose deaths related to synthetic opioids. Both charts illustrate the dramatic impact that synthetic opioids have when combined with other substances like stimulants, leading to an escalation in overdose deaths.</a:t>
            </a:r>
          </a:p>
          <a:p>
            <a:pPr algn="l"/>
            <a:r>
              <a:rPr lang="en-US" b="0" i="0" dirty="0">
                <a:solidFill>
                  <a:srgbClr val="000000"/>
                </a:solidFill>
                <a:effectLst/>
                <a:latin typeface="Söhne"/>
              </a:rPr>
              <a:t>The last chart presented a combined view of cocaine/heroin used with synthetic opioids against the total overdose deaths, showing a direct comparison within the same category of drugs. This graph, however, breaks down the use of cocaine and stimulants with and without synthetic opioids, providing a different view of how the combination with synthetic opioids is driving the increase in overdose deaths. Both graphs highlight the critical role of synthetic opioids in the surge of drug overdose deaths.</a:t>
            </a:r>
          </a:p>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8</a:t>
            </a:fld>
            <a:endParaRPr lang="en-US"/>
          </a:p>
        </p:txBody>
      </p:sp>
    </p:spTree>
    <p:extLst>
      <p:ext uri="{BB962C8B-B14F-4D97-AF65-F5344CB8AC3E}">
        <p14:creationId xmlns:p14="http://schemas.microsoft.com/office/powerpoint/2010/main" val="2374766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donut chart shows opioid-related deaths in 2021 by race. White individuals with the largest proportion, at 68.05%, followed by Black individuals at 18.63%, and Hispanic individuals, who appear to make up just over 10%. Asian individuals have the smallest share. The data suggests that opioid deaths disproportionately affect White individuals, but also indicate a significant impact on Black and Hispanic communities.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5156"/>
                </a:solidFill>
                <a:effectLst/>
                <a:latin typeface="Google Sans"/>
              </a:rPr>
              <a:t>Currently, </a:t>
            </a:r>
            <a:r>
              <a:rPr lang="en-US" b="0" i="0" dirty="0">
                <a:solidFill>
                  <a:srgbClr val="040C28"/>
                </a:solidFill>
                <a:effectLst/>
                <a:latin typeface="Google Sans"/>
              </a:rPr>
              <a:t>71% of preventable opioid deaths occur among those ages 25 to 54</a:t>
            </a:r>
            <a:r>
              <a:rPr lang="en-US" b="0" i="0" dirty="0">
                <a:solidFill>
                  <a:srgbClr val="4D5156"/>
                </a:solidFill>
                <a:effectLst/>
                <a:latin typeface="Google Sans"/>
              </a:rPr>
              <a:t>, and the number of deaths among individuals 55 and older is growing rapidly.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effectLst/>
              </a:rPr>
            </a:br>
            <a:r>
              <a:rPr lang="en-US" dirty="0">
                <a:effectLst/>
              </a:rPr>
              <a:t>We should be enhancing data collection to inform targeted interventions, expanding access to addiction treatment and mental health services, and improving prescription monitoring. Distribution of naloxone and implementing harm reduction programs, alongside socioeconomic support initiatives, are also critical. Healthcare providers should receive training in cultural competence, and drug policies should shift toward treatment over incarceration. Engaging community leaders in these efforts ensures culturally sensitive approaches, and advocating for policies that tackle the root social determinants of health can provide systemic, long-term solutions to this problem.</a:t>
            </a:r>
          </a:p>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9</a:t>
            </a:fld>
            <a:endParaRPr lang="en-US"/>
          </a:p>
        </p:txBody>
      </p:sp>
    </p:spTree>
    <p:extLst>
      <p:ext uri="{BB962C8B-B14F-4D97-AF65-F5344CB8AC3E}">
        <p14:creationId xmlns:p14="http://schemas.microsoft.com/office/powerpoint/2010/main" val="2189342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a:lstStyle/>
          <a:p>
            <a:r>
              <a:rPr lang="en-US"/>
              <a:t>Click icon to add picture</a:t>
            </a:r>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99D1A0-04AB-4DD4-B9DB-BDEC5E64C94C}" type="datetime1">
              <a:rPr lang="en-US" smtClean="0"/>
              <a:t>12/14/2023</a:t>
            </a:fld>
            <a:endParaRPr lang="en-US" dirty="0"/>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Click to add title</a:t>
            </a:r>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53EA80-260A-4EE9-83BB-E6DD04DEA906}" type="datetime1">
              <a:rPr lang="en-US" smtClean="0"/>
              <a:t>12/14/2023</a:t>
            </a:fld>
            <a:endParaRPr lang="en-US" dirty="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a:lstStyle/>
          <a:p>
            <a:r>
              <a:rPr lang="en-US"/>
              <a:t>Click icon to add picture</a:t>
            </a:r>
            <a:endParaRPr lang="en-US" dirty="0"/>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a:lstStyle/>
          <a:p>
            <a:r>
              <a:rPr lang="en-US"/>
              <a:t>Click icon to add picture</a:t>
            </a:r>
            <a:endParaRPr lang="en-US" dirty="0"/>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dirty="0"/>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D80274-DEF2-4F5D-8F74-69D0554CED55}" type="datetime1">
              <a:rPr lang="en-US" smtClean="0"/>
              <a:t>12/14/2023</a:t>
            </a:fld>
            <a:endParaRPr lang="en-US" dirty="0"/>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9D4DA8-2D4A-4F06-BECA-044AF4113FB4}" type="datetime1">
              <a:rPr lang="en-US" smtClean="0"/>
              <a:t>12/14/2023</a:t>
            </a:fld>
            <a:endParaRPr lang="en-US" dirty="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C81873-7D47-483D-BCB4-50DD9806C720}" type="datetime1">
              <a:rPr lang="en-US" smtClean="0"/>
              <a:t>12/14/2023</a:t>
            </a:fld>
            <a:endParaRPr lang="en-US" dirty="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dirty="0"/>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12/14/2023</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12/14/2023</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DB74C9-B808-4394-A017-79C83B2524EF}" type="datetime1">
              <a:rPr lang="en-US" smtClean="0"/>
              <a:t>12/14/2023</a:t>
            </a:fld>
            <a:endParaRPr lang="en-US" dirty="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dirty="0"/>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a:lstStyle/>
          <a:p>
            <a:r>
              <a:rPr lang="en-US"/>
              <a:t>Click icon to add picture</a:t>
            </a:r>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a:lstStyle/>
          <a:p>
            <a:r>
              <a:rPr lang="en-US"/>
              <a:t>Click icon to add picture</a:t>
            </a:r>
            <a:endParaRPr lang="en-US" dirty="0"/>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a:lstStyle/>
          <a:p>
            <a:r>
              <a:rPr lang="en-US"/>
              <a:t>Click icon to add picture</a:t>
            </a:r>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a:lstStyle/>
          <a:p>
            <a:r>
              <a:rPr lang="en-US"/>
              <a:t>Click icon to add picture</a:t>
            </a:r>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a:lstStyle/>
          <a:p>
            <a:r>
              <a:rPr lang="en-US"/>
              <a:t>Click icon to add picture</a:t>
            </a:r>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AD2DF6D-B715-4785-8DEA-9165C638CF44}" type="datetime1">
              <a:rPr lang="en-US" smtClean="0"/>
              <a:t>12/14/2023</a:t>
            </a:fld>
            <a:endParaRPr lang="en-US" dirty="0"/>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a:lstStyle/>
          <a:p>
            <a:r>
              <a:rPr lang="en-US"/>
              <a:t>Click icon to add picture</a:t>
            </a:r>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a:normAutofit/>
          </a:bodyPr>
          <a:lstStyle>
            <a:lvl1pPr marL="0" indent="0">
              <a:buNone/>
              <a:defRPr/>
            </a:lvl1pPr>
          </a:lstStyle>
          <a:p>
            <a:pPr lvl="0"/>
            <a:r>
              <a:rPr lang="en-US" sz="160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7AE72A-09B6-4D56-855D-4360BD347914}" type="datetime1">
              <a:rPr lang="en-US" smtClean="0"/>
              <a:t>12/14/2023</a:t>
            </a:fld>
            <a:endParaRPr lang="en-US" dirty="0"/>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9EBE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5577C8-AB8C-4B8A-A01F-113B16C4DCA3}" type="datetime1">
              <a:rPr lang="en-US" smtClean="0"/>
              <a:t>12/14/2023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11/relationships/webextension" Target="../webextensions/webextension2.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microsoft.com/office/2011/relationships/webextension" Target="../webextensions/webextension3.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0.png"/><Relationship Id="rId5" Type="http://schemas.microsoft.com/office/2011/relationships/webextension" Target="../webextensions/webextension5.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microsoft.com/office/2011/relationships/webextension" Target="../webextensions/webextension6.xm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67C95-DF23-40B9-B265-2E6F3DE29030}"/>
              </a:ext>
            </a:extLst>
          </p:cNvPr>
          <p:cNvSpPr>
            <a:spLocks noGrp="1"/>
          </p:cNvSpPr>
          <p:nvPr>
            <p:ph type="title"/>
          </p:nvPr>
        </p:nvSpPr>
        <p:spPr>
          <a:xfrm>
            <a:off x="954418" y="2307779"/>
            <a:ext cx="4844768" cy="2242441"/>
          </a:xfrm>
          <a:effectLst/>
        </p:spPr>
        <p:txBody>
          <a:bodyPr>
            <a:normAutofit/>
          </a:bodyPr>
          <a:lstStyle/>
          <a:p>
            <a:r>
              <a:rPr lang="en-US" b="1" dirty="0">
                <a:solidFill>
                  <a:srgbClr val="353F37"/>
                </a:solidFill>
              </a:rPr>
              <a:t>Opioid</a:t>
            </a:r>
            <a:br>
              <a:rPr lang="en-US" b="1" dirty="0">
                <a:solidFill>
                  <a:srgbClr val="353F37"/>
                </a:solidFill>
              </a:rPr>
            </a:br>
            <a:r>
              <a:rPr lang="en-US" b="1" dirty="0">
                <a:solidFill>
                  <a:srgbClr val="353F37"/>
                </a:solidFill>
              </a:rPr>
              <a:t>Epidemic</a:t>
            </a:r>
          </a:p>
        </p:txBody>
      </p:sp>
      <p:sp>
        <p:nvSpPr>
          <p:cNvPr id="18" name="Text Placeholder 17">
            <a:extLst>
              <a:ext uri="{FF2B5EF4-FFF2-40B4-BE49-F238E27FC236}">
                <a16:creationId xmlns:a16="http://schemas.microsoft.com/office/drawing/2014/main" id="{27A48A35-E5E4-4A5F-9F91-BAEA4F5DF21D}"/>
              </a:ext>
            </a:extLst>
          </p:cNvPr>
          <p:cNvSpPr>
            <a:spLocks noGrp="1"/>
          </p:cNvSpPr>
          <p:nvPr>
            <p:ph type="body" sz="quarter" idx="12"/>
          </p:nvPr>
        </p:nvSpPr>
        <p:spPr>
          <a:xfrm>
            <a:off x="154744" y="6375690"/>
            <a:ext cx="3222058" cy="964620"/>
          </a:xfrm>
        </p:spPr>
        <p:txBody>
          <a:bodyPr/>
          <a:lstStyle/>
          <a:p>
            <a:r>
              <a:rPr lang="en-US" sz="1800" dirty="0"/>
              <a:t>Presented by: Ilissa Garcia</a:t>
            </a:r>
          </a:p>
        </p:txBody>
      </p:sp>
      <p:pic>
        <p:nvPicPr>
          <p:cNvPr id="9" name="Picture Placeholder 8" descr="A bottle of liquid with a syringe&#10;&#10;Description automatically generated">
            <a:extLst>
              <a:ext uri="{FF2B5EF4-FFF2-40B4-BE49-F238E27FC236}">
                <a16:creationId xmlns:a16="http://schemas.microsoft.com/office/drawing/2014/main" id="{4F1E697C-68BC-99C3-7410-872E204AB335}"/>
              </a:ext>
            </a:extLst>
          </p:cNvPr>
          <p:cNvPicPr>
            <a:picLocks noGrp="1" noChangeAspect="1"/>
          </p:cNvPicPr>
          <p:nvPr>
            <p:ph type="pic" sz="quarter" idx="11"/>
          </p:nvPr>
        </p:nvPicPr>
        <p:blipFill>
          <a:blip r:embed="rId3">
            <a:alphaModFix/>
          </a:blip>
          <a:srcRect l="6848" r="6848"/>
          <a:stretch>
            <a:fillRect/>
          </a:stretch>
        </p:blipFill>
        <p:spPr>
          <a:xfrm>
            <a:off x="6794279" y="378151"/>
            <a:ext cx="4941887" cy="5726112"/>
          </a:xfrm>
          <a:prstGeom prst="ellipse">
            <a:avLst/>
          </a:prstGeom>
          <a:ln w="63500" cap="rnd" cmpd="sng">
            <a:solidFill>
              <a:srgbClr val="353F37"/>
            </a:solidFill>
          </a:ln>
          <a:effectLst>
            <a:outerShdw blurRad="50800" dist="38100" dir="8100000" algn="t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EBE9"/>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4D0B7C7-8E4D-6DA1-A92F-86583C77428E}"/>
              </a:ext>
            </a:extLst>
          </p:cNvPr>
          <p:cNvSpPr txBox="1"/>
          <p:nvPr/>
        </p:nvSpPr>
        <p:spPr>
          <a:xfrm>
            <a:off x="630936" y="4440365"/>
            <a:ext cx="4245864" cy="172269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600" b="1" dirty="0">
                <a:solidFill>
                  <a:srgbClr val="536156"/>
                </a:solidFill>
                <a:latin typeface="+mj-lt"/>
                <a:ea typeface="+mj-ea"/>
                <a:cs typeface="+mj-cs"/>
              </a:rPr>
              <a:t>The Southern Border</a:t>
            </a:r>
          </a:p>
        </p:txBody>
      </p:sp>
      <p:pic>
        <p:nvPicPr>
          <p:cNvPr id="3" name="Picture 2" descr="A screenshot of a graph&#10;&#10;Description automatically generated">
            <a:extLst>
              <a:ext uri="{FF2B5EF4-FFF2-40B4-BE49-F238E27FC236}">
                <a16:creationId xmlns:a16="http://schemas.microsoft.com/office/drawing/2014/main" id="{3E94B75D-32B1-66E4-B3D7-A16A90424CA4}"/>
              </a:ext>
            </a:extLst>
          </p:cNvPr>
          <p:cNvPicPr>
            <a:picLocks noChangeAspect="1"/>
          </p:cNvPicPr>
          <p:nvPr/>
        </p:nvPicPr>
        <p:blipFill>
          <a:blip r:embed="rId3"/>
          <a:stretch>
            <a:fillRect/>
          </a:stretch>
        </p:blipFill>
        <p:spPr>
          <a:xfrm>
            <a:off x="5873578" y="549486"/>
            <a:ext cx="5842535" cy="2906661"/>
          </a:xfrm>
          <a:prstGeom prst="rect">
            <a:avLst/>
          </a:prstGeom>
          <a:ln w="38100">
            <a:solidFill>
              <a:srgbClr val="353F37"/>
            </a:solidFill>
          </a:ln>
        </p:spPr>
      </p:pic>
      <p:sp>
        <p:nvSpPr>
          <p:cNvPr id="36" name="sketchy line">
            <a:extLst>
              <a:ext uri="{FF2B5EF4-FFF2-40B4-BE49-F238E27FC236}">
                <a16:creationId xmlns:a16="http://schemas.microsoft.com/office/drawing/2014/main" id="{35D99776-4B38-47DF-A302-11AD9AF87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7304" y="529256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CAAB2802-9A96-1B73-848F-74CE0BE71D32}"/>
              </a:ext>
            </a:extLst>
          </p:cNvPr>
          <p:cNvSpPr/>
          <p:nvPr/>
        </p:nvSpPr>
        <p:spPr>
          <a:xfrm>
            <a:off x="5763851" y="3891776"/>
            <a:ext cx="6214871" cy="2719620"/>
          </a:xfrm>
          <a:prstGeom prst="roundRect">
            <a:avLst/>
          </a:prstGeom>
          <a:solidFill>
            <a:srgbClr val="E9E6E3">
              <a:alpha val="84000"/>
            </a:srgbClr>
          </a:solidFill>
          <a:ln>
            <a:solidFill>
              <a:srgbClr val="592A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F465B07-4CFB-3032-17BB-7805DFA891EB}"/>
              </a:ext>
            </a:extLst>
          </p:cNvPr>
          <p:cNvSpPr txBox="1"/>
          <p:nvPr/>
        </p:nvSpPr>
        <p:spPr>
          <a:xfrm>
            <a:off x="5873578" y="4375453"/>
            <a:ext cx="6214871" cy="1722691"/>
          </a:xfrm>
          <a:prstGeom prst="rect">
            <a:avLst/>
          </a:prstGeom>
        </p:spPr>
        <p:txBody>
          <a:bodyPr vert="horz" lIns="91440" tIns="45720" rIns="91440" bIns="45720" rtlCol="0" anchor="ctr">
            <a:noAutofit/>
          </a:bodyPr>
          <a:lstStyle/>
          <a:p>
            <a:pPr>
              <a:lnSpc>
                <a:spcPct val="90000"/>
              </a:lnSpc>
              <a:spcAft>
                <a:spcPts val="600"/>
              </a:spcAft>
            </a:pPr>
            <a:r>
              <a:rPr lang="en-US" sz="1200" i="0" dirty="0">
                <a:solidFill>
                  <a:srgbClr val="536156"/>
                </a:solidFill>
                <a:effectLst/>
              </a:rPr>
              <a:t>The southern border of the United States</a:t>
            </a:r>
            <a:r>
              <a:rPr lang="en-US" sz="1200" dirty="0">
                <a:solidFill>
                  <a:srgbClr val="536156"/>
                </a:solidFill>
              </a:rPr>
              <a:t> </a:t>
            </a:r>
            <a:r>
              <a:rPr lang="en-US" sz="1200" i="0" dirty="0">
                <a:solidFill>
                  <a:srgbClr val="536156"/>
                </a:solidFill>
                <a:effectLst/>
              </a:rPr>
              <a:t>plays a crucial role in the opioid crisis. The border is a key entry point for illegal opioids, drugs like fentanyl and heroin. Drug trafficking organizations frequently use this route for smuggling. This ease of access contributes to the growing issue of opioid misuse and overdose deaths, particularly with fentanyl, which is extremely potent and dangerous even in small quantities.</a:t>
            </a:r>
          </a:p>
          <a:p>
            <a:pPr>
              <a:lnSpc>
                <a:spcPct val="90000"/>
              </a:lnSpc>
              <a:spcAft>
                <a:spcPts val="600"/>
              </a:spcAft>
            </a:pPr>
            <a:r>
              <a:rPr lang="en-US" sz="1200" b="0" i="0" dirty="0">
                <a:solidFill>
                  <a:srgbClr val="536156"/>
                </a:solidFill>
                <a:effectLst/>
              </a:rPr>
              <a:t>Controlling drug trafficking across the southern border presents challenges for law enforcement and border control agencies. The influx of opioids through this route has broad social and economic impacts, affecting healthcare, workforce productivity, and community well-being. This situation also influences policy decisions regarding border security and drug control strategies. Effective management of this requires not only stringent border security measures but also collaboration with Mexico to dismantle drug trafficking networks, as well as public health interventions to address addiction and provide treatment.</a:t>
            </a:r>
          </a:p>
        </p:txBody>
      </p:sp>
      <p:pic>
        <p:nvPicPr>
          <p:cNvPr id="8" name="Picture 7" descr="A graph of a bar chart&#10;&#10;Description automatically generated with medium confidence">
            <a:extLst>
              <a:ext uri="{FF2B5EF4-FFF2-40B4-BE49-F238E27FC236}">
                <a16:creationId xmlns:a16="http://schemas.microsoft.com/office/drawing/2014/main" id="{5D94F64B-4C84-A749-421B-80C63EECFA95}"/>
              </a:ext>
            </a:extLst>
          </p:cNvPr>
          <p:cNvPicPr>
            <a:picLocks noChangeAspect="1"/>
          </p:cNvPicPr>
          <p:nvPr/>
        </p:nvPicPr>
        <p:blipFill>
          <a:blip r:embed="rId4"/>
          <a:stretch>
            <a:fillRect/>
          </a:stretch>
        </p:blipFill>
        <p:spPr>
          <a:xfrm>
            <a:off x="475887" y="549485"/>
            <a:ext cx="5144226" cy="2906661"/>
          </a:xfrm>
          <a:prstGeom prst="rect">
            <a:avLst/>
          </a:prstGeom>
          <a:ln w="38100">
            <a:solidFill>
              <a:srgbClr val="353F37"/>
            </a:solidFill>
          </a:ln>
        </p:spPr>
      </p:pic>
    </p:spTree>
    <p:extLst>
      <p:ext uri="{BB962C8B-B14F-4D97-AF65-F5344CB8AC3E}">
        <p14:creationId xmlns:p14="http://schemas.microsoft.com/office/powerpoint/2010/main" val="278855231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ACE4E7E-3BD5-D9C7-5664-F7B8AD406046}"/>
              </a:ext>
            </a:extLst>
          </p:cNvPr>
          <p:cNvSpPr/>
          <p:nvPr/>
        </p:nvSpPr>
        <p:spPr>
          <a:xfrm>
            <a:off x="1564849" y="4468157"/>
            <a:ext cx="8905775" cy="2026427"/>
          </a:xfrm>
          <a:prstGeom prst="roundRect">
            <a:avLst/>
          </a:prstGeom>
          <a:solidFill>
            <a:srgbClr val="E9E6E3">
              <a:alpha val="84000"/>
            </a:srgbClr>
          </a:solidFill>
          <a:ln>
            <a:solidFill>
              <a:srgbClr val="592A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descr="Chemistry lab">
            <a:extLst>
              <a:ext uri="{FF2B5EF4-FFF2-40B4-BE49-F238E27FC236}">
                <a16:creationId xmlns:a16="http://schemas.microsoft.com/office/drawing/2014/main" id="{D899EF37-EDBC-0901-B2A9-B49AEEB8ABF1}"/>
              </a:ext>
            </a:extLst>
          </p:cNvPr>
          <p:cNvPicPr>
            <a:picLocks noChangeAspect="1"/>
          </p:cNvPicPr>
          <p:nvPr/>
        </p:nvPicPr>
        <p:blipFill>
          <a:blip r:embed="rId3">
            <a:alphaModFix amt="36000"/>
            <a:extLst>
              <a:ext uri="{96DAC541-7B7A-43D3-8B79-37D633B846F1}">
                <asvg:svgBlip xmlns:asvg="http://schemas.microsoft.com/office/drawing/2016/SVG/main" r:embed="rId4"/>
              </a:ext>
            </a:extLst>
          </a:blip>
          <a:stretch>
            <a:fillRect/>
          </a:stretch>
        </p:blipFill>
        <p:spPr>
          <a:xfrm>
            <a:off x="10812231" y="5579142"/>
            <a:ext cx="1379769" cy="1379769"/>
          </a:xfrm>
          <a:prstGeom prst="rect">
            <a:avLst/>
          </a:prstGeom>
        </p:spPr>
      </p:pic>
      <p:pic>
        <p:nvPicPr>
          <p:cNvPr id="16" name="Picture 15" descr="A graph with lines and numbers">
            <a:extLst>
              <a:ext uri="{FF2B5EF4-FFF2-40B4-BE49-F238E27FC236}">
                <a16:creationId xmlns:a16="http://schemas.microsoft.com/office/drawing/2014/main" id="{015A86E7-C2E5-0365-0C2B-0AB29F4E4FC2}"/>
              </a:ext>
            </a:extLst>
          </p:cNvPr>
          <p:cNvPicPr>
            <a:picLocks noChangeAspect="1"/>
          </p:cNvPicPr>
          <p:nvPr/>
        </p:nvPicPr>
        <p:blipFill>
          <a:blip r:embed="rId5"/>
          <a:stretch>
            <a:fillRect/>
          </a:stretch>
        </p:blipFill>
        <p:spPr>
          <a:xfrm>
            <a:off x="383406" y="363415"/>
            <a:ext cx="11425187" cy="3765845"/>
          </a:xfrm>
          <a:prstGeom prst="rect">
            <a:avLst/>
          </a:prstGeom>
          <a:ln w="38100">
            <a:solidFill>
              <a:srgbClr val="353F37"/>
            </a:solidFill>
          </a:ln>
        </p:spPr>
      </p:pic>
      <p:sp>
        <p:nvSpPr>
          <p:cNvPr id="18" name="TextBox 17">
            <a:extLst>
              <a:ext uri="{FF2B5EF4-FFF2-40B4-BE49-F238E27FC236}">
                <a16:creationId xmlns:a16="http://schemas.microsoft.com/office/drawing/2014/main" id="{C559CB75-23DF-B740-7A59-BF49E1359134}"/>
              </a:ext>
            </a:extLst>
          </p:cNvPr>
          <p:cNvSpPr txBox="1"/>
          <p:nvPr/>
        </p:nvSpPr>
        <p:spPr>
          <a:xfrm>
            <a:off x="1643111" y="4331539"/>
            <a:ext cx="8984040" cy="2031325"/>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lang="en-US" dirty="0">
                <a:effectLst/>
              </a:rPr>
            </a:br>
            <a:r>
              <a:rPr lang="en-US" b="0" i="0" dirty="0">
                <a:solidFill>
                  <a:srgbClr val="536156"/>
                </a:solidFill>
                <a:effectLst/>
              </a:rPr>
              <a:t>From 2020 to 2022, the amount of Fentanyl confiscated at the Mexico-U.S. border rose significantly, by 164%. In 2023 they have already seized approximately 21,846 pounds (or around 9,909 kilograms) of Fentanyl, exceeding the total amount captured in the previous year, which was about 14,104 pounds (or around 6,397 kilograms). The majority of these seizures took place in </a:t>
            </a:r>
            <a:r>
              <a:rPr lang="en-US" b="1" i="0" dirty="0">
                <a:solidFill>
                  <a:srgbClr val="536156"/>
                </a:solidFill>
                <a:effectLst/>
              </a:rPr>
              <a:t>California</a:t>
            </a:r>
            <a:r>
              <a:rPr lang="en-US" b="0" i="0" dirty="0">
                <a:solidFill>
                  <a:srgbClr val="536156"/>
                </a:solidFill>
                <a:effectLst/>
              </a:rPr>
              <a:t> and </a:t>
            </a:r>
            <a:r>
              <a:rPr lang="en-US" b="1" i="0" dirty="0">
                <a:solidFill>
                  <a:srgbClr val="536156"/>
                </a:solidFill>
                <a:effectLst/>
              </a:rPr>
              <a:t>Arizona.</a:t>
            </a:r>
            <a:endParaRPr lang="en-US" b="0" i="0" dirty="0">
              <a:solidFill>
                <a:srgbClr val="536156"/>
              </a:solidFill>
              <a:effectLst/>
            </a:endParaRPr>
          </a:p>
        </p:txBody>
      </p:sp>
    </p:spTree>
    <p:extLst>
      <p:ext uri="{BB962C8B-B14F-4D97-AF65-F5344CB8AC3E}">
        <p14:creationId xmlns:p14="http://schemas.microsoft.com/office/powerpoint/2010/main" val="675137161"/>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6A4ED573-5BD9-2057-1DE2-0432E964E9B9}"/>
              </a:ext>
            </a:extLst>
          </p:cNvPr>
          <p:cNvSpPr/>
          <p:nvPr/>
        </p:nvSpPr>
        <p:spPr>
          <a:xfrm>
            <a:off x="893079" y="655320"/>
            <a:ext cx="10405841" cy="5742291"/>
          </a:xfrm>
          <a:prstGeom prst="roundRect">
            <a:avLst/>
          </a:prstGeom>
          <a:solidFill>
            <a:srgbClr val="E9E6E3">
              <a:alpha val="75000"/>
            </a:srgbClr>
          </a:solidFill>
          <a:ln>
            <a:solidFill>
              <a:srgbClr val="592A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64ACF379-044D-EFB4-C93F-1E5486F6883C}"/>
              </a:ext>
            </a:extLst>
          </p:cNvPr>
          <p:cNvSpPr txBox="1">
            <a:spLocks/>
          </p:cNvSpPr>
          <p:nvPr/>
        </p:nvSpPr>
        <p:spPr>
          <a:xfrm>
            <a:off x="789234" y="0"/>
            <a:ext cx="10308732" cy="6553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pPr algn="ctr"/>
            <a:r>
              <a:rPr lang="en-US" sz="4000" b="1" dirty="0">
                <a:solidFill>
                  <a:srgbClr val="592A2F"/>
                </a:solidFill>
              </a:rPr>
              <a:t>Drug Courts</a:t>
            </a:r>
          </a:p>
        </p:txBody>
      </p:sp>
      <p:sp>
        <p:nvSpPr>
          <p:cNvPr id="6" name="TextBox 5">
            <a:extLst>
              <a:ext uri="{FF2B5EF4-FFF2-40B4-BE49-F238E27FC236}">
                <a16:creationId xmlns:a16="http://schemas.microsoft.com/office/drawing/2014/main" id="{A09C3F18-AD29-0B9F-C01C-C9BC135EEB52}"/>
              </a:ext>
            </a:extLst>
          </p:cNvPr>
          <p:cNvSpPr txBox="1"/>
          <p:nvPr/>
        </p:nvSpPr>
        <p:spPr>
          <a:xfrm>
            <a:off x="1065763" y="984092"/>
            <a:ext cx="5030236" cy="4093428"/>
          </a:xfrm>
          <a:prstGeom prst="rect">
            <a:avLst/>
          </a:prstGeom>
          <a:noFill/>
        </p:spPr>
        <p:txBody>
          <a:bodyPr wrap="square">
            <a:spAutoFit/>
          </a:bodyPr>
          <a:lstStyle/>
          <a:p>
            <a:r>
              <a:rPr lang="en-US" sz="1600" b="0" i="0" dirty="0">
                <a:solidFill>
                  <a:srgbClr val="353F37"/>
                </a:solidFill>
                <a:effectLst/>
              </a:rPr>
              <a:t>About half of the </a:t>
            </a:r>
            <a:r>
              <a:rPr lang="en-US" sz="1600" b="1" i="0" dirty="0">
                <a:solidFill>
                  <a:srgbClr val="353F37"/>
                </a:solidFill>
                <a:effectLst/>
              </a:rPr>
              <a:t>7 million </a:t>
            </a:r>
            <a:r>
              <a:rPr lang="en-US" sz="1600" b="0" i="0" dirty="0">
                <a:solidFill>
                  <a:srgbClr val="353F37"/>
                </a:solidFill>
                <a:effectLst/>
              </a:rPr>
              <a:t>people being supervised by the criminal justice system in some way (like being in prison or on probation) have a drug abuse or addiction problem. However, just punishing these individuals for their drug abuse isn't effective. It doesn't work well as a way to ensure public safety, especially when their crimes are directly linked to their drug use.</a:t>
            </a:r>
          </a:p>
          <a:p>
            <a:endParaRPr lang="en-US" sz="1600" dirty="0">
              <a:solidFill>
                <a:srgbClr val="353F37"/>
              </a:solidFill>
            </a:endParaRPr>
          </a:p>
          <a:p>
            <a:r>
              <a:rPr lang="en-US" sz="1600" b="0" i="0" dirty="0">
                <a:solidFill>
                  <a:srgbClr val="353F37"/>
                </a:solidFill>
                <a:effectLst/>
              </a:rPr>
              <a:t>A comprehensive drug court system typically costs between </a:t>
            </a:r>
            <a:r>
              <a:rPr lang="en-US" sz="1600" b="1" i="0" dirty="0">
                <a:solidFill>
                  <a:srgbClr val="353F37"/>
                </a:solidFill>
                <a:effectLst/>
              </a:rPr>
              <a:t>$2,500-$4,000 </a:t>
            </a:r>
            <a:r>
              <a:rPr lang="en-US" sz="1600" b="0" i="0" dirty="0">
                <a:solidFill>
                  <a:srgbClr val="353F37"/>
                </a:solidFill>
                <a:effectLst/>
              </a:rPr>
              <a:t>annually for each offender, compared to </a:t>
            </a:r>
            <a:r>
              <a:rPr lang="en-US" sz="1600" b="1" i="0" dirty="0">
                <a:solidFill>
                  <a:srgbClr val="353F37"/>
                </a:solidFill>
                <a:effectLst/>
              </a:rPr>
              <a:t>$20,000-$50,000 </a:t>
            </a:r>
            <a:r>
              <a:rPr lang="en-US" sz="1600" b="0" i="0" dirty="0">
                <a:solidFill>
                  <a:srgbClr val="353F37"/>
                </a:solidFill>
                <a:effectLst/>
              </a:rPr>
              <a:t>per person per year to incarcerate a drug-using offender.</a:t>
            </a:r>
          </a:p>
          <a:p>
            <a:endParaRPr lang="en-US" sz="2000" dirty="0"/>
          </a:p>
        </p:txBody>
      </p:sp>
      <p:sp>
        <p:nvSpPr>
          <p:cNvPr id="8" name="TextBox 7">
            <a:extLst>
              <a:ext uri="{FF2B5EF4-FFF2-40B4-BE49-F238E27FC236}">
                <a16:creationId xmlns:a16="http://schemas.microsoft.com/office/drawing/2014/main" id="{5DE778E5-0260-2D0D-75BF-78DDFC2658E3}"/>
              </a:ext>
            </a:extLst>
          </p:cNvPr>
          <p:cNvSpPr txBox="1"/>
          <p:nvPr/>
        </p:nvSpPr>
        <p:spPr>
          <a:xfrm>
            <a:off x="5880121" y="984092"/>
            <a:ext cx="5160954" cy="5355312"/>
          </a:xfrm>
          <a:prstGeom prst="rect">
            <a:avLst/>
          </a:prstGeom>
          <a:noFill/>
        </p:spPr>
        <p:txBody>
          <a:bodyPr wrap="square">
            <a:spAutoFit/>
          </a:bodyPr>
          <a:lstStyle/>
          <a:p>
            <a:r>
              <a:rPr lang="en-US" b="0" i="0" dirty="0">
                <a:solidFill>
                  <a:srgbClr val="353F37"/>
                </a:solidFill>
                <a:effectLst/>
              </a:rPr>
              <a:t>Increasing the number of drug courts is a crucial in tackling the opioid overdose crisis. These specialized courts prioritize rehabilitation over punishment, directly addressing the underlying issue of addiction, which is often the root cause of drug-related offenses. Drug courts provide essential overdose prevention education and access to a range of support services, including addiction treatment, mental health counseling, and social services, all important for overcoming opioid addiction. Furthermore, this approach is cost-effective compared to incarceration. The regular monitoring and drug testing in these courts ensure accountability and provide a structured recovery environment, making drug courts a compassionate and effective approach to mitigate the opioid crisis.</a:t>
            </a:r>
            <a:endParaRPr lang="en-US" dirty="0">
              <a:solidFill>
                <a:srgbClr val="353F37"/>
              </a:solidFill>
            </a:endParaRPr>
          </a:p>
        </p:txBody>
      </p:sp>
      <p:pic>
        <p:nvPicPr>
          <p:cNvPr id="10" name="Picture 9" descr="Gavel resting on block">
            <a:extLst>
              <a:ext uri="{FF2B5EF4-FFF2-40B4-BE49-F238E27FC236}">
                <a16:creationId xmlns:a16="http://schemas.microsoft.com/office/drawing/2014/main" id="{A1B16AA4-3455-673A-DBCF-EFB80B8C1466}"/>
              </a:ext>
            </a:extLst>
          </p:cNvPr>
          <p:cNvPicPr>
            <a:picLocks noChangeAspect="1"/>
          </p:cNvPicPr>
          <p:nvPr/>
        </p:nvPicPr>
        <p:blipFill>
          <a:blip r:embed="rId3">
            <a:alphaModFix amt="70000"/>
          </a:blip>
          <a:stretch>
            <a:fillRect/>
          </a:stretch>
        </p:blipFill>
        <p:spPr>
          <a:xfrm>
            <a:off x="2050310" y="4512234"/>
            <a:ext cx="2845264" cy="1788116"/>
          </a:xfrm>
          <a:prstGeom prst="ellipse">
            <a:avLst/>
          </a:prstGeom>
          <a:ln>
            <a:noFill/>
          </a:ln>
          <a:effectLst>
            <a:softEdge rad="112500"/>
          </a:effectLst>
        </p:spPr>
      </p:pic>
    </p:spTree>
    <p:extLst>
      <p:ext uri="{BB962C8B-B14F-4D97-AF65-F5344CB8AC3E}">
        <p14:creationId xmlns:p14="http://schemas.microsoft.com/office/powerpoint/2010/main" val="2523731645"/>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0DE3D16-3A10-786C-6A1E-8008C95A7082}"/>
              </a:ext>
            </a:extLst>
          </p:cNvPr>
          <p:cNvSpPr/>
          <p:nvPr/>
        </p:nvSpPr>
        <p:spPr>
          <a:xfrm>
            <a:off x="1003467" y="1480008"/>
            <a:ext cx="10185066" cy="5155339"/>
          </a:xfrm>
          <a:prstGeom prst="roundRect">
            <a:avLst/>
          </a:prstGeom>
          <a:solidFill>
            <a:srgbClr val="E9E6E3">
              <a:alpha val="84000"/>
            </a:srgbClr>
          </a:solidFill>
          <a:ln>
            <a:solidFill>
              <a:srgbClr val="592A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3FEE2E4-AD05-3735-E99D-91EE06D575AB}"/>
              </a:ext>
            </a:extLst>
          </p:cNvPr>
          <p:cNvSpPr>
            <a:spLocks noGrp="1"/>
          </p:cNvSpPr>
          <p:nvPr>
            <p:ph type="title"/>
          </p:nvPr>
        </p:nvSpPr>
        <p:spPr>
          <a:xfrm>
            <a:off x="1435964" y="506175"/>
            <a:ext cx="9320071" cy="655320"/>
          </a:xfrm>
        </p:spPr>
        <p:txBody>
          <a:bodyPr>
            <a:normAutofit fontScale="90000"/>
          </a:bodyPr>
          <a:lstStyle/>
          <a:p>
            <a:pPr algn="ctr"/>
            <a:r>
              <a:rPr lang="en-US" b="1" i="0" dirty="0">
                <a:solidFill>
                  <a:srgbClr val="592A2F"/>
                </a:solidFill>
                <a:effectLst/>
              </a:rPr>
              <a:t>Prescription drug monitoring programs (PDMPs)</a:t>
            </a:r>
            <a:endParaRPr lang="en-US" b="1" dirty="0">
              <a:solidFill>
                <a:srgbClr val="592A2F"/>
              </a:solidFill>
            </a:endParaRPr>
          </a:p>
        </p:txBody>
      </p:sp>
      <p:sp>
        <p:nvSpPr>
          <p:cNvPr id="5" name="TextBox 4">
            <a:extLst>
              <a:ext uri="{FF2B5EF4-FFF2-40B4-BE49-F238E27FC236}">
                <a16:creationId xmlns:a16="http://schemas.microsoft.com/office/drawing/2014/main" id="{D54E4FC3-FF0D-FBAD-AEE8-AA4F72DA63F8}"/>
              </a:ext>
            </a:extLst>
          </p:cNvPr>
          <p:cNvSpPr txBox="1"/>
          <p:nvPr/>
        </p:nvSpPr>
        <p:spPr>
          <a:xfrm>
            <a:off x="1435964" y="1557034"/>
            <a:ext cx="4538354" cy="4801314"/>
          </a:xfrm>
          <a:prstGeom prst="rect">
            <a:avLst/>
          </a:prstGeom>
          <a:noFill/>
        </p:spPr>
        <p:txBody>
          <a:bodyPr wrap="square">
            <a:spAutoFit/>
          </a:bodyPr>
          <a:lstStyle/>
          <a:p>
            <a:r>
              <a:rPr lang="en-US" b="0" i="0" dirty="0">
                <a:solidFill>
                  <a:srgbClr val="353F37"/>
                </a:solidFill>
                <a:effectLst/>
              </a:rPr>
              <a:t>Prescription Drug Monitoring Programs </a:t>
            </a:r>
            <a:r>
              <a:rPr lang="en-US" b="1" i="0" dirty="0">
                <a:solidFill>
                  <a:srgbClr val="353F37"/>
                </a:solidFill>
                <a:effectLst/>
              </a:rPr>
              <a:t>(PDMPs) </a:t>
            </a:r>
            <a:r>
              <a:rPr lang="en-US" b="0" i="0" dirty="0">
                <a:solidFill>
                  <a:srgbClr val="353F37"/>
                </a:solidFill>
                <a:effectLst/>
              </a:rPr>
              <a:t>are digital systems managed by state agencies. They keep track of how controlled substances, like prescription drugs, are prescribed and given out. PDMPs are used by doctors and pharmacists to see a patient's prescription history. Law enforcement can use them to spot </a:t>
            </a:r>
            <a:r>
              <a:rPr lang="en-US" b="1" i="0" dirty="0">
                <a:solidFill>
                  <a:srgbClr val="353F37"/>
                </a:solidFill>
                <a:effectLst/>
              </a:rPr>
              <a:t>illegal drug distribution </a:t>
            </a:r>
            <a:r>
              <a:rPr lang="en-US" b="0" i="0" dirty="0">
                <a:solidFill>
                  <a:srgbClr val="353F37"/>
                </a:solidFill>
                <a:effectLst/>
              </a:rPr>
              <a:t>or places that over-prescribe drugs. State medical boards also use PDMPs to watch for prescribers who might be giving out too many controlled substances. The drugs monitored and who can access the system, as well as how the system works, can differ from state to state.</a:t>
            </a:r>
            <a:endParaRPr lang="en-US" dirty="0">
              <a:solidFill>
                <a:srgbClr val="353F37"/>
              </a:solidFill>
            </a:endParaRPr>
          </a:p>
        </p:txBody>
      </p:sp>
      <p:sp>
        <p:nvSpPr>
          <p:cNvPr id="6" name="TextBox 5">
            <a:extLst>
              <a:ext uri="{FF2B5EF4-FFF2-40B4-BE49-F238E27FC236}">
                <a16:creationId xmlns:a16="http://schemas.microsoft.com/office/drawing/2014/main" id="{F72BC081-48F6-6713-619C-4355357D4208}"/>
              </a:ext>
            </a:extLst>
          </p:cNvPr>
          <p:cNvSpPr txBox="1"/>
          <p:nvPr/>
        </p:nvSpPr>
        <p:spPr>
          <a:xfrm>
            <a:off x="6712525" y="5750911"/>
            <a:ext cx="3859480" cy="861774"/>
          </a:xfrm>
          <a:prstGeom prst="rect">
            <a:avLst/>
          </a:prstGeom>
          <a:noFill/>
        </p:spPr>
        <p:txBody>
          <a:bodyPr wrap="square" rtlCol="0">
            <a:spAutoFit/>
          </a:bodyPr>
          <a:lstStyle/>
          <a:p>
            <a:r>
              <a:rPr lang="en-US" b="1" dirty="0">
                <a:solidFill>
                  <a:srgbClr val="353F37"/>
                </a:solidFill>
              </a:rPr>
              <a:t>Benefits</a:t>
            </a:r>
          </a:p>
          <a:p>
            <a:pPr marL="285750" indent="-285750">
              <a:buFont typeface="Arial" panose="020B0604020202020204" pitchFamily="34" charset="0"/>
              <a:buChar char="•"/>
            </a:pPr>
            <a:r>
              <a:rPr lang="en-US" sz="1600" dirty="0">
                <a:solidFill>
                  <a:srgbClr val="353F37"/>
                </a:solidFill>
              </a:rPr>
              <a:t>Reduced Overdose Deaths</a:t>
            </a:r>
          </a:p>
          <a:p>
            <a:pPr marL="285750" indent="-285750">
              <a:buFont typeface="Arial" panose="020B0604020202020204" pitchFamily="34" charset="0"/>
              <a:buChar char="•"/>
            </a:pPr>
            <a:r>
              <a:rPr lang="en-US" sz="1600" dirty="0">
                <a:solidFill>
                  <a:srgbClr val="353F37"/>
                </a:solidFill>
              </a:rPr>
              <a:t>Reduced Elicit Drug use</a:t>
            </a:r>
          </a:p>
        </p:txBody>
      </p:sp>
      <p:sp>
        <p:nvSpPr>
          <p:cNvPr id="8" name="TextBox 7">
            <a:extLst>
              <a:ext uri="{FF2B5EF4-FFF2-40B4-BE49-F238E27FC236}">
                <a16:creationId xmlns:a16="http://schemas.microsoft.com/office/drawing/2014/main" id="{EB2ECF4F-2016-9E2C-35B3-34BB05131D96}"/>
              </a:ext>
            </a:extLst>
          </p:cNvPr>
          <p:cNvSpPr txBox="1"/>
          <p:nvPr/>
        </p:nvSpPr>
        <p:spPr>
          <a:xfrm>
            <a:off x="6095999" y="1623022"/>
            <a:ext cx="5092533" cy="4247317"/>
          </a:xfrm>
          <a:prstGeom prst="rect">
            <a:avLst/>
          </a:prstGeom>
          <a:noFill/>
        </p:spPr>
        <p:txBody>
          <a:bodyPr wrap="square">
            <a:spAutoFit/>
          </a:bodyPr>
          <a:lstStyle/>
          <a:p>
            <a:r>
              <a:rPr lang="en-US" b="0" i="0" dirty="0">
                <a:solidFill>
                  <a:srgbClr val="353F37"/>
                </a:solidFill>
                <a:effectLst/>
              </a:rPr>
              <a:t>There's some evidence showing that PDMPs can </a:t>
            </a:r>
            <a:r>
              <a:rPr lang="en-US" b="1" i="0" dirty="0">
                <a:solidFill>
                  <a:srgbClr val="353F37"/>
                </a:solidFill>
                <a:effectLst/>
              </a:rPr>
              <a:t>reduce both the amount and number of opioid prescriptions</a:t>
            </a:r>
            <a:r>
              <a:rPr lang="en-US" b="0" i="0" dirty="0">
                <a:solidFill>
                  <a:srgbClr val="353F37"/>
                </a:solidFill>
                <a:effectLst/>
              </a:rPr>
              <a:t>. They also help decrease opioid overdose deaths.</a:t>
            </a:r>
            <a:r>
              <a:rPr lang="en-US" b="0" i="0" dirty="0">
                <a:solidFill>
                  <a:srgbClr val="374151"/>
                </a:solidFill>
                <a:effectLst/>
              </a:rPr>
              <a:t> States with PDMPs often see less opioid misuse and fewer hospital admissions due to opioid-related issues compared to states without PDMPs. PDMPs can also reduce "doctor shopping," where patients visit multiple doctors to get the same drug. Experts suggest that PDMPs should be easy to use, accessible across states, open for all prescribers to register, include mandatory reporting from pharmacies, undergo regular evaluations, and be required in </a:t>
            </a:r>
            <a:r>
              <a:rPr lang="en-US" b="0" i="0" dirty="0" err="1">
                <a:solidFill>
                  <a:srgbClr val="374151"/>
                </a:solidFill>
                <a:effectLst/>
              </a:rPr>
              <a:t>EDs.</a:t>
            </a:r>
            <a:endParaRPr lang="en-US" dirty="0">
              <a:solidFill>
                <a:srgbClr val="353F37"/>
              </a:solidFill>
            </a:endParaRPr>
          </a:p>
        </p:txBody>
      </p:sp>
    </p:spTree>
    <p:extLst>
      <p:ext uri="{BB962C8B-B14F-4D97-AF65-F5344CB8AC3E}">
        <p14:creationId xmlns:p14="http://schemas.microsoft.com/office/powerpoint/2010/main" val="144673588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4E24E86B-105E-2F5F-54DD-2EF291ED34C8}"/>
              </a:ext>
            </a:extLst>
          </p:cNvPr>
          <p:cNvSpPr/>
          <p:nvPr/>
        </p:nvSpPr>
        <p:spPr>
          <a:xfrm>
            <a:off x="717630" y="2045918"/>
            <a:ext cx="10787605" cy="4062651"/>
          </a:xfrm>
          <a:prstGeom prst="roundRect">
            <a:avLst/>
          </a:prstGeom>
          <a:solidFill>
            <a:srgbClr val="E9E6E3">
              <a:alpha val="84000"/>
            </a:srgbClr>
          </a:solidFill>
          <a:ln>
            <a:solidFill>
              <a:srgbClr val="592A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E19BF1C0-EE32-4EEE-9539-CE8473AA2F38}"/>
              </a:ext>
            </a:extLst>
          </p:cNvPr>
          <p:cNvSpPr>
            <a:spLocks noGrp="1"/>
          </p:cNvSpPr>
          <p:nvPr>
            <p:ph type="title"/>
          </p:nvPr>
        </p:nvSpPr>
        <p:spPr>
          <a:xfrm>
            <a:off x="3331905" y="-163581"/>
            <a:ext cx="5559054" cy="2434386"/>
          </a:xfrm>
        </p:spPr>
        <p:txBody>
          <a:bodyPr/>
          <a:lstStyle/>
          <a:p>
            <a:r>
              <a:rPr lang="en-US" b="1" dirty="0"/>
              <a:t>Conclusion</a:t>
            </a:r>
          </a:p>
        </p:txBody>
      </p:sp>
      <p:sp>
        <p:nvSpPr>
          <p:cNvPr id="30" name="Date Placeholder 29">
            <a:extLst>
              <a:ext uri="{FF2B5EF4-FFF2-40B4-BE49-F238E27FC236}">
                <a16:creationId xmlns:a16="http://schemas.microsoft.com/office/drawing/2014/main" id="{5C3C5043-9E0B-4C7C-B3D8-6124850B4088}"/>
              </a:ext>
            </a:extLst>
          </p:cNvPr>
          <p:cNvSpPr>
            <a:spLocks noGrp="1"/>
          </p:cNvSpPr>
          <p:nvPr>
            <p:ph type="dt" sz="half" idx="2"/>
          </p:nvPr>
        </p:nvSpPr>
        <p:spPr/>
        <p:txBody>
          <a:bodyPr/>
          <a:lstStyle/>
          <a:p>
            <a:fld id="{F5615077-39AD-4FB2-A061-5884E8516F91}" type="datetime1">
              <a:rPr lang="en-US" smtClean="0"/>
              <a:t>12/14/2023</a:t>
            </a:fld>
            <a:endParaRPr lang="en-US" dirty="0"/>
          </a:p>
        </p:txBody>
      </p:sp>
      <p:sp>
        <p:nvSpPr>
          <p:cNvPr id="31" name="Slide Number Placeholder 30">
            <a:extLst>
              <a:ext uri="{FF2B5EF4-FFF2-40B4-BE49-F238E27FC236}">
                <a16:creationId xmlns:a16="http://schemas.microsoft.com/office/drawing/2014/main" id="{AD175D2A-0058-45E0-AAF6-7260876F007C}"/>
              </a:ext>
            </a:extLst>
          </p:cNvPr>
          <p:cNvSpPr>
            <a:spLocks noGrp="1"/>
          </p:cNvSpPr>
          <p:nvPr>
            <p:ph type="sldNum" sz="quarter" idx="4"/>
          </p:nvPr>
        </p:nvSpPr>
        <p:spPr/>
        <p:txBody>
          <a:bodyPr/>
          <a:lstStyle/>
          <a:p>
            <a:fld id="{294A09A9-5501-47C1-A89A-A340965A2BE2}" type="slidenum">
              <a:rPr lang="en-US" smtClean="0"/>
              <a:pPr/>
              <a:t>14</a:t>
            </a:fld>
            <a:endParaRPr lang="en-US" dirty="0"/>
          </a:p>
        </p:txBody>
      </p:sp>
      <p:sp>
        <p:nvSpPr>
          <p:cNvPr id="6" name="TextBox 5">
            <a:extLst>
              <a:ext uri="{FF2B5EF4-FFF2-40B4-BE49-F238E27FC236}">
                <a16:creationId xmlns:a16="http://schemas.microsoft.com/office/drawing/2014/main" id="{A073595F-4D5C-9D19-D2EF-D112D785DF44}"/>
              </a:ext>
            </a:extLst>
          </p:cNvPr>
          <p:cNvSpPr txBox="1"/>
          <p:nvPr/>
        </p:nvSpPr>
        <p:spPr>
          <a:xfrm>
            <a:off x="880761" y="2164465"/>
            <a:ext cx="10430478" cy="4062651"/>
          </a:xfrm>
          <a:prstGeom prst="rect">
            <a:avLst/>
          </a:prstGeom>
          <a:noFill/>
        </p:spPr>
        <p:txBody>
          <a:bodyPr wrap="square">
            <a:spAutoFit/>
          </a:bodyPr>
          <a:lstStyle/>
          <a:p>
            <a:pPr algn="ctr"/>
            <a:r>
              <a:rPr lang="en-US" sz="1600" dirty="0">
                <a:solidFill>
                  <a:srgbClr val="353F37"/>
                </a:solidFill>
              </a:rPr>
              <a:t>In conclusion, this capstone project has shed light on critical aspects of the Opioid crisis. My analysis revealed trends of opioid-related incidents, demographic factors influencing vulnerability. These findings underscore the urgent need for comprehensive strategies and targeted interventions to combat this health crisis effectively. To mitigate its devastating impact, policymakers, law enforcement agencies, healthcare providers, and community organizations should work collaboratively. While my study has provided insights, it also highlights the complexity of the issue and the necessity for ongoing research and data-driven initiatives to inform evidence-based solutions. Addressing the Opioid crisis demands a multi-faceted approach that combines data analysis, public awareness, and policy action to save lives and protect communities.</a:t>
            </a:r>
          </a:p>
          <a:p>
            <a:pPr algn="ctr"/>
            <a:endParaRPr lang="en-US" sz="1600" dirty="0">
              <a:solidFill>
                <a:srgbClr val="353F37"/>
              </a:solidFill>
            </a:endParaRPr>
          </a:p>
          <a:p>
            <a:pPr algn="ctr"/>
            <a:r>
              <a:rPr lang="en-US" b="1" dirty="0">
                <a:solidFill>
                  <a:srgbClr val="353F37"/>
                </a:solidFill>
              </a:rPr>
              <a:t>PREVENATIVE ACTIONS</a:t>
            </a:r>
          </a:p>
          <a:p>
            <a:pPr marL="285750" indent="-285750">
              <a:buFont typeface="Arial" panose="020B0604020202020204" pitchFamily="34" charset="0"/>
              <a:buChar char="•"/>
            </a:pPr>
            <a:r>
              <a:rPr lang="en-US" sz="1600" dirty="0">
                <a:solidFill>
                  <a:srgbClr val="3C4245"/>
                </a:solidFill>
              </a:rPr>
              <a:t>I</a:t>
            </a:r>
            <a:r>
              <a:rPr lang="en-US" sz="1600" b="0" i="0" dirty="0">
                <a:solidFill>
                  <a:srgbClr val="3C4245"/>
                </a:solidFill>
                <a:effectLst/>
              </a:rPr>
              <a:t>ncreasing the availability of opioid treatment, including those dependent on prescription opioids.</a:t>
            </a:r>
          </a:p>
          <a:p>
            <a:pPr marL="285750" indent="-285750">
              <a:buFont typeface="Arial" panose="020B0604020202020204" pitchFamily="34" charset="0"/>
              <a:buChar char="•"/>
            </a:pPr>
            <a:r>
              <a:rPr lang="en-US" sz="1600" dirty="0">
                <a:solidFill>
                  <a:srgbClr val="3C4245"/>
                </a:solidFill>
              </a:rPr>
              <a:t>R</a:t>
            </a:r>
            <a:r>
              <a:rPr lang="en-US" sz="1600" b="0" i="0" dirty="0">
                <a:solidFill>
                  <a:srgbClr val="3C4245"/>
                </a:solidFill>
                <a:effectLst/>
              </a:rPr>
              <a:t>educing irrational or inappropriate opioid prescribing.</a:t>
            </a:r>
          </a:p>
          <a:p>
            <a:pPr marL="285750" indent="-285750">
              <a:buFont typeface="Arial" panose="020B0604020202020204" pitchFamily="34" charset="0"/>
              <a:buChar char="•"/>
            </a:pPr>
            <a:r>
              <a:rPr lang="en-US" sz="1600" b="0" i="0" dirty="0">
                <a:solidFill>
                  <a:srgbClr val="3C4245"/>
                </a:solidFill>
                <a:effectLst/>
              </a:rPr>
              <a:t>Monitoring opioid prescribing and dispensing.</a:t>
            </a:r>
          </a:p>
          <a:p>
            <a:pPr marL="285750" indent="-285750">
              <a:buFont typeface="Arial" panose="020B0604020202020204" pitchFamily="34" charset="0"/>
              <a:buChar char="•"/>
            </a:pPr>
            <a:r>
              <a:rPr lang="en-US" sz="1600" dirty="0">
                <a:solidFill>
                  <a:srgbClr val="3C4245"/>
                </a:solidFill>
              </a:rPr>
              <a:t>L</a:t>
            </a:r>
            <a:r>
              <a:rPr lang="en-US" sz="1600" b="0" i="0" dirty="0">
                <a:solidFill>
                  <a:srgbClr val="3C4245"/>
                </a:solidFill>
                <a:effectLst/>
              </a:rPr>
              <a:t>imiting inappropriate over the counter sales of opioids.</a:t>
            </a:r>
          </a:p>
          <a:p>
            <a:pPr algn="ctr"/>
            <a:endParaRPr lang="en-US" sz="1600" dirty="0">
              <a:solidFill>
                <a:srgbClr val="353F37"/>
              </a:solidFill>
            </a:endParaRPr>
          </a:p>
        </p:txBody>
      </p:sp>
    </p:spTree>
    <p:extLst>
      <p:ext uri="{BB962C8B-B14F-4D97-AF65-F5344CB8AC3E}">
        <p14:creationId xmlns:p14="http://schemas.microsoft.com/office/powerpoint/2010/main" val="2563119616"/>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2007398" y="0"/>
            <a:ext cx="8177201" cy="4884639"/>
          </a:xfrm>
        </p:spPr>
        <p:txBody>
          <a:bodyPr/>
          <a:lstStyle/>
          <a:p>
            <a:pPr algn="ctr"/>
            <a:r>
              <a:rPr lang="en-US" sz="3600" i="0" dirty="0">
                <a:solidFill>
                  <a:srgbClr val="592A2F"/>
                </a:solidFill>
                <a:effectLst/>
                <a:latin typeface="Biome" panose="020B0503030204020804" pitchFamily="34" charset="0"/>
                <a:cs typeface="Biome" panose="020B0503030204020804" pitchFamily="34" charset="0"/>
              </a:rPr>
              <a:t>"What are the key factors associated with Opioid-related deaths, and how can data guide public health interventions and policies?"</a:t>
            </a:r>
            <a:endParaRPr lang="en-US" sz="3600" dirty="0">
              <a:latin typeface="Biome" panose="020B0503030204020804" pitchFamily="34" charset="0"/>
              <a:cs typeface="Biome" panose="020B0503030204020804" pitchFamily="34" charset="0"/>
            </a:endParaRP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12/14/2023</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a:t>
            </a:fld>
            <a:endParaRPr lang="en-US" dirty="0"/>
          </a:p>
        </p:txBody>
      </p:sp>
      <p:pic>
        <p:nvPicPr>
          <p:cNvPr id="2" name="Graphic 1" descr="Chemistry lab">
            <a:extLst>
              <a:ext uri="{FF2B5EF4-FFF2-40B4-BE49-F238E27FC236}">
                <a16:creationId xmlns:a16="http://schemas.microsoft.com/office/drawing/2014/main" id="{2418442E-4E79-D594-3E3E-A98EEEF12588}"/>
              </a:ext>
            </a:extLst>
          </p:cNvPr>
          <p:cNvPicPr>
            <a:picLocks noChangeAspect="1"/>
          </p:cNvPicPr>
          <p:nvPr/>
        </p:nvPicPr>
        <p:blipFill>
          <a:blip r:embed="rId3">
            <a:alphaModFix amt="36000"/>
            <a:extLst>
              <a:ext uri="{96DAC541-7B7A-43D3-8B79-37D633B846F1}">
                <asvg:svgBlip xmlns:asvg="http://schemas.microsoft.com/office/drawing/2016/SVG/main" r:embed="rId4"/>
              </a:ext>
            </a:extLst>
          </a:blip>
          <a:stretch>
            <a:fillRect/>
          </a:stretch>
        </p:blipFill>
        <p:spPr>
          <a:xfrm>
            <a:off x="10812231" y="5579142"/>
            <a:ext cx="1379769" cy="1379769"/>
          </a:xfrm>
          <a:prstGeom prst="rect">
            <a:avLst/>
          </a:prstGeom>
        </p:spPr>
      </p:pic>
      <p:pic>
        <p:nvPicPr>
          <p:cNvPr id="3" name="Picture 2" descr="A close-up of a pill bottle&#10;&#10;Description automatically generated">
            <a:extLst>
              <a:ext uri="{FF2B5EF4-FFF2-40B4-BE49-F238E27FC236}">
                <a16:creationId xmlns:a16="http://schemas.microsoft.com/office/drawing/2014/main" id="{94706544-2A82-336D-8C1A-DFA14F227AEC}"/>
              </a:ext>
            </a:extLst>
          </p:cNvPr>
          <p:cNvPicPr>
            <a:picLocks noChangeAspect="1"/>
          </p:cNvPicPr>
          <p:nvPr/>
        </p:nvPicPr>
        <p:blipFill>
          <a:blip r:embed="rId5">
            <a:alphaModFix amt="20000"/>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5427318" y="4195504"/>
            <a:ext cx="1337359" cy="2073522"/>
          </a:xfrm>
          <a:prstGeom prst="rect">
            <a:avLst/>
          </a:prstGeom>
          <a:ln>
            <a:noFill/>
          </a:ln>
          <a:effectLst>
            <a:softEdge rad="112500"/>
          </a:effectLst>
        </p:spPr>
      </p:pic>
    </p:spTree>
    <p:extLst>
      <p:ext uri="{BB962C8B-B14F-4D97-AF65-F5344CB8AC3E}">
        <p14:creationId xmlns:p14="http://schemas.microsoft.com/office/powerpoint/2010/main" val="2371293676"/>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4D385EF-956F-A8E8-4DC2-395B590B4B1A}"/>
              </a:ext>
            </a:extLst>
          </p:cNvPr>
          <p:cNvSpPr/>
          <p:nvPr/>
        </p:nvSpPr>
        <p:spPr>
          <a:xfrm>
            <a:off x="319304" y="2724938"/>
            <a:ext cx="8015844" cy="2449987"/>
          </a:xfrm>
          <a:prstGeom prst="roundRect">
            <a:avLst/>
          </a:prstGeom>
          <a:solidFill>
            <a:srgbClr val="E9E6E3">
              <a:alpha val="84000"/>
            </a:srgbClr>
          </a:solidFill>
          <a:ln w="12700">
            <a:solidFill>
              <a:srgbClr val="592A2F"/>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BEC46ADB-55E5-43DA-8E91-C49412A33045}"/>
              </a:ext>
            </a:extLst>
          </p:cNvPr>
          <p:cNvSpPr>
            <a:spLocks noGrp="1"/>
          </p:cNvSpPr>
          <p:nvPr>
            <p:ph type="title"/>
          </p:nvPr>
        </p:nvSpPr>
        <p:spPr>
          <a:xfrm>
            <a:off x="1736483" y="1074307"/>
            <a:ext cx="5181486" cy="2242441"/>
          </a:xfrm>
        </p:spPr>
        <p:txBody>
          <a:bodyPr/>
          <a:lstStyle/>
          <a:p>
            <a:r>
              <a:rPr lang="en-US" b="1" dirty="0"/>
              <a:t>Overview</a:t>
            </a:r>
          </a:p>
        </p:txBody>
      </p:sp>
      <p:sp>
        <p:nvSpPr>
          <p:cNvPr id="2" name="Text Placeholder 1">
            <a:extLst>
              <a:ext uri="{FF2B5EF4-FFF2-40B4-BE49-F238E27FC236}">
                <a16:creationId xmlns:a16="http://schemas.microsoft.com/office/drawing/2014/main" id="{C11A7FF5-E7DB-4462-BC64-12126BDC0DFB}"/>
              </a:ext>
            </a:extLst>
          </p:cNvPr>
          <p:cNvSpPr>
            <a:spLocks noGrp="1"/>
          </p:cNvSpPr>
          <p:nvPr>
            <p:ph type="body" sz="quarter" idx="11"/>
          </p:nvPr>
        </p:nvSpPr>
        <p:spPr>
          <a:xfrm>
            <a:off x="563766" y="2851556"/>
            <a:ext cx="7526920" cy="2196750"/>
          </a:xfrm>
        </p:spPr>
        <p:txBody>
          <a:bodyPr>
            <a:noAutofit/>
          </a:bodyPr>
          <a:lstStyle/>
          <a:p>
            <a:r>
              <a:rPr lang="en-US" sz="1300" dirty="0">
                <a:solidFill>
                  <a:srgbClr val="353F37"/>
                </a:solidFill>
              </a:rPr>
              <a:t>The opiod epidemic presents a public health crisis, with a significant increase in Opioid-related deaths in recent years. This project aims to address this urgent issue by analyzing data to understand the underlying factors contributing to these deaths. Understanding the causes and patterns of Opioid-related deaths is crucial for developing evidence-based interventions, informing policy decisions, and saving lives. My analysis seeks to provide valuable insights that can make a meaningful impact on public health efforts to combat the Opioid epidemic.</a:t>
            </a:r>
          </a:p>
        </p:txBody>
      </p:sp>
      <p:sp>
        <p:nvSpPr>
          <p:cNvPr id="8" name="Date Placeholder 7">
            <a:extLst>
              <a:ext uri="{FF2B5EF4-FFF2-40B4-BE49-F238E27FC236}">
                <a16:creationId xmlns:a16="http://schemas.microsoft.com/office/drawing/2014/main" id="{B10C7A9E-B1D7-4285-8DD5-D28AFDC7B4F8}"/>
              </a:ext>
            </a:extLst>
          </p:cNvPr>
          <p:cNvSpPr>
            <a:spLocks noGrp="1"/>
          </p:cNvSpPr>
          <p:nvPr>
            <p:ph type="dt" sz="half" idx="2"/>
          </p:nvPr>
        </p:nvSpPr>
        <p:spPr/>
        <p:txBody>
          <a:bodyPr/>
          <a:lstStyle/>
          <a:p>
            <a:fld id="{5AF05980-54E0-4F3D-BAF3-4CE06FA77025}" type="datetime1">
              <a:rPr lang="en-US" smtClean="0"/>
              <a:pPr/>
              <a:t>12/14/2023</a:t>
            </a:fld>
            <a:endParaRPr lang="en-US" dirty="0"/>
          </a:p>
        </p:txBody>
      </p:sp>
      <p:sp>
        <p:nvSpPr>
          <p:cNvPr id="9" name="Slide Number Placeholder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a:lstStyle/>
          <a:p>
            <a:fld id="{294A09A9-5501-47C1-A89A-A340965A2BE2}" type="slidenum">
              <a:rPr lang="en-US" smtClean="0"/>
              <a:pPr/>
              <a:t>3</a:t>
            </a:fld>
            <a:endParaRPr lang="en-US" dirty="0"/>
          </a:p>
        </p:txBody>
      </p:sp>
      <p:pic>
        <p:nvPicPr>
          <p:cNvPr id="4" name="Graphic 3" descr="Chemistry lab">
            <a:extLst>
              <a:ext uri="{FF2B5EF4-FFF2-40B4-BE49-F238E27FC236}">
                <a16:creationId xmlns:a16="http://schemas.microsoft.com/office/drawing/2014/main" id="{653292CB-CF25-73F5-BE63-C8B3F59CF974}"/>
              </a:ext>
            </a:extLst>
          </p:cNvPr>
          <p:cNvPicPr>
            <a:picLocks noChangeAspect="1"/>
          </p:cNvPicPr>
          <p:nvPr/>
        </p:nvPicPr>
        <p:blipFill>
          <a:blip r:embed="rId3">
            <a:alphaModFix amt="36000"/>
            <a:extLst>
              <a:ext uri="{96DAC541-7B7A-43D3-8B79-37D633B846F1}">
                <asvg:svgBlip xmlns:asvg="http://schemas.microsoft.com/office/drawing/2016/SVG/main" r:embed="rId4"/>
              </a:ext>
            </a:extLst>
          </a:blip>
          <a:stretch>
            <a:fillRect/>
          </a:stretch>
        </p:blipFill>
        <p:spPr>
          <a:xfrm>
            <a:off x="7535796" y="1365006"/>
            <a:ext cx="5169850" cy="5169850"/>
          </a:xfrm>
          <a:prstGeom prst="rect">
            <a:avLst/>
          </a:prstGeom>
        </p:spPr>
      </p:pic>
    </p:spTree>
    <p:extLst>
      <p:ext uri="{BB962C8B-B14F-4D97-AF65-F5344CB8AC3E}">
        <p14:creationId xmlns:p14="http://schemas.microsoft.com/office/powerpoint/2010/main" val="286551680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857F1B-05FC-501D-0777-7DF658442D88}"/>
              </a:ext>
            </a:extLst>
          </p:cNvPr>
          <p:cNvSpPr/>
          <p:nvPr/>
        </p:nvSpPr>
        <p:spPr>
          <a:xfrm>
            <a:off x="499110" y="160020"/>
            <a:ext cx="11193780" cy="6206490"/>
          </a:xfrm>
          <a:prstGeom prst="rect">
            <a:avLst/>
          </a:prstGeom>
          <a:solidFill>
            <a:srgbClr val="353F37"/>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5C8C84D0-35FF-8F78-94C2-E06B6BF9D78B}"/>
              </a:ext>
            </a:extLst>
          </p:cNvPr>
          <p:cNvSpPr>
            <a:spLocks noGrp="1"/>
          </p:cNvSpPr>
          <p:nvPr>
            <p:ph type="dt" sz="half" idx="2"/>
          </p:nvPr>
        </p:nvSpPr>
        <p:spPr/>
        <p:txBody>
          <a:bodyPr/>
          <a:lstStyle/>
          <a:p>
            <a:fld id="{C7C81873-7D47-483D-BCB4-50DD9806C720}" type="datetime1">
              <a:rPr lang="en-US" smtClean="0"/>
              <a:t>12/14/2023</a:t>
            </a:fld>
            <a:endParaRPr lang="en-US" dirty="0"/>
          </a:p>
        </p:txBody>
      </p:sp>
      <p:sp>
        <p:nvSpPr>
          <p:cNvPr id="8" name="Slide Number Placeholder 7">
            <a:extLst>
              <a:ext uri="{FF2B5EF4-FFF2-40B4-BE49-F238E27FC236}">
                <a16:creationId xmlns:a16="http://schemas.microsoft.com/office/drawing/2014/main" id="{D659AFF2-F10C-1057-3B0B-05157C621200}"/>
              </a:ext>
            </a:extLst>
          </p:cNvPr>
          <p:cNvSpPr>
            <a:spLocks noGrp="1"/>
          </p:cNvSpPr>
          <p:nvPr>
            <p:ph type="sldNum" sz="quarter" idx="4"/>
          </p:nvPr>
        </p:nvSpPr>
        <p:spPr/>
        <p:txBody>
          <a:bodyPr/>
          <a:lstStyle/>
          <a:p>
            <a:fld id="{294A09A9-5501-47C1-A89A-A340965A2BE2}" type="slidenum">
              <a:rPr lang="en-US" smtClean="0"/>
              <a:pPr/>
              <a:t>4</a:t>
            </a:fld>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0" name="Add-in 9" title="Microsoft Power BI">
                <a:extLst>
                  <a:ext uri="{FF2B5EF4-FFF2-40B4-BE49-F238E27FC236}">
                    <a16:creationId xmlns:a16="http://schemas.microsoft.com/office/drawing/2014/main" id="{3A063F0D-E05E-3FF2-41A2-2C9E440B449C}"/>
                  </a:ext>
                </a:extLst>
              </p:cNvPr>
              <p:cNvGraphicFramePr>
                <a:graphicFrameLocks noGrp="1"/>
              </p:cNvGraphicFramePr>
              <p:nvPr>
                <p:extLst>
                  <p:ext uri="{D42A27DB-BD31-4B8C-83A1-F6EECF244321}">
                    <p14:modId xmlns:p14="http://schemas.microsoft.com/office/powerpoint/2010/main" val="2196559122"/>
                  </p:ext>
                </p:extLst>
              </p:nvPr>
            </p:nvGraphicFramePr>
            <p:xfrm>
              <a:off x="600653" y="243305"/>
              <a:ext cx="10990694" cy="603992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10" name="Add-in 9" title="Microsoft Power BI">
                <a:extLst>
                  <a:ext uri="{FF2B5EF4-FFF2-40B4-BE49-F238E27FC236}">
                    <a16:creationId xmlns:a16="http://schemas.microsoft.com/office/drawing/2014/main" id="{3A063F0D-E05E-3FF2-41A2-2C9E440B449C}"/>
                  </a:ext>
                </a:extLst>
              </p:cNvPr>
              <p:cNvPicPr>
                <a:picLocks noGrp="1" noRot="1" noChangeAspect="1" noMove="1" noResize="1" noEditPoints="1" noAdjustHandles="1" noChangeArrowheads="1" noChangeShapeType="1"/>
              </p:cNvPicPr>
              <p:nvPr/>
            </p:nvPicPr>
            <p:blipFill>
              <a:blip r:embed="rId4"/>
              <a:stretch>
                <a:fillRect/>
              </a:stretch>
            </p:blipFill>
            <p:spPr>
              <a:xfrm>
                <a:off x="600653" y="243305"/>
                <a:ext cx="10990694" cy="6039920"/>
              </a:xfrm>
              <a:prstGeom prst="rect">
                <a:avLst/>
              </a:prstGeom>
            </p:spPr>
          </p:pic>
        </mc:Fallback>
      </mc:AlternateContent>
    </p:spTree>
    <p:extLst>
      <p:ext uri="{BB962C8B-B14F-4D97-AF65-F5344CB8AC3E}">
        <p14:creationId xmlns:p14="http://schemas.microsoft.com/office/powerpoint/2010/main" val="1071046173"/>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EC5592-CD61-3E15-93D5-2D2B16343018}"/>
              </a:ext>
            </a:extLst>
          </p:cNvPr>
          <p:cNvSpPr/>
          <p:nvPr/>
        </p:nvSpPr>
        <p:spPr>
          <a:xfrm>
            <a:off x="1249680" y="480824"/>
            <a:ext cx="9692640" cy="5680710"/>
          </a:xfrm>
          <a:prstGeom prst="rect">
            <a:avLst/>
          </a:prstGeom>
          <a:solidFill>
            <a:srgbClr val="353F37"/>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Date Placeholder 7">
            <a:extLst>
              <a:ext uri="{FF2B5EF4-FFF2-40B4-BE49-F238E27FC236}">
                <a16:creationId xmlns:a16="http://schemas.microsoft.com/office/drawing/2014/main" id="{E9F303BF-0A3C-497A-B99B-BEA514C0269A}"/>
              </a:ext>
            </a:extLst>
          </p:cNvPr>
          <p:cNvSpPr>
            <a:spLocks noGrp="1"/>
          </p:cNvSpPr>
          <p:nvPr>
            <p:ph type="dt" sz="half" idx="2"/>
          </p:nvPr>
        </p:nvSpPr>
        <p:spPr/>
        <p:txBody>
          <a:bodyPr/>
          <a:lstStyle/>
          <a:p>
            <a:fld id="{BEE4C197-EFE5-4623-8631-61DB25EC0F85}" type="datetime1">
              <a:rPr lang="en-US" smtClean="0"/>
              <a:pPr/>
              <a:t>12/14/2023</a:t>
            </a:fld>
            <a:endParaRPr lang="en-US" dirty="0"/>
          </a:p>
        </p:txBody>
      </p:sp>
      <p:sp>
        <p:nvSpPr>
          <p:cNvPr id="9" name="Slide Number Placeholder 8">
            <a:extLst>
              <a:ext uri="{FF2B5EF4-FFF2-40B4-BE49-F238E27FC236}">
                <a16:creationId xmlns:a16="http://schemas.microsoft.com/office/drawing/2014/main" id="{9057E93D-BB39-4013-A843-780147924DB7}"/>
              </a:ext>
            </a:extLst>
          </p:cNvPr>
          <p:cNvSpPr>
            <a:spLocks noGrp="1"/>
          </p:cNvSpPr>
          <p:nvPr>
            <p:ph type="sldNum" sz="quarter" idx="4"/>
          </p:nvPr>
        </p:nvSpPr>
        <p:spPr/>
        <p:txBody>
          <a:bodyPr/>
          <a:lstStyle/>
          <a:p>
            <a:fld id="{294A09A9-5501-47C1-A89A-A340965A2BE2}" type="slidenum">
              <a:rPr lang="en-US" smtClean="0"/>
              <a:pPr/>
              <a:t>5</a:t>
            </a:fld>
            <a:endParaRPr lang="en-US" dirty="0"/>
          </a:p>
        </p:txBody>
      </p:sp>
      <p:pic>
        <p:nvPicPr>
          <p:cNvPr id="2" name="Graphic 1" descr="Chemistry lab">
            <a:extLst>
              <a:ext uri="{FF2B5EF4-FFF2-40B4-BE49-F238E27FC236}">
                <a16:creationId xmlns:a16="http://schemas.microsoft.com/office/drawing/2014/main" id="{3400CE72-BE16-8454-A7A0-72AF958E7F42}"/>
              </a:ext>
            </a:extLst>
          </p:cNvPr>
          <p:cNvPicPr>
            <a:picLocks noChangeAspect="1"/>
          </p:cNvPicPr>
          <p:nvPr/>
        </p:nvPicPr>
        <p:blipFill>
          <a:blip r:embed="rId3">
            <a:alphaModFix amt="36000"/>
            <a:extLst>
              <a:ext uri="{96DAC541-7B7A-43D3-8B79-37D633B846F1}">
                <asvg:svgBlip xmlns:asvg="http://schemas.microsoft.com/office/drawing/2016/SVG/main" r:embed="rId4"/>
              </a:ext>
            </a:extLst>
          </a:blip>
          <a:stretch>
            <a:fillRect/>
          </a:stretch>
        </p:blipFill>
        <p:spPr>
          <a:xfrm>
            <a:off x="10812231" y="5579142"/>
            <a:ext cx="1379769" cy="1379769"/>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11" name="Add-in 10" title="Microsoft Power BI">
                <a:extLst>
                  <a:ext uri="{FF2B5EF4-FFF2-40B4-BE49-F238E27FC236}">
                    <a16:creationId xmlns:a16="http://schemas.microsoft.com/office/drawing/2014/main" id="{CD27FF76-6054-17B7-6B6B-F054ACD6A92E}"/>
                  </a:ext>
                </a:extLst>
              </p:cNvPr>
              <p:cNvGraphicFramePr>
                <a:graphicFrameLocks noGrp="1"/>
              </p:cNvGraphicFramePr>
              <p:nvPr>
                <p:extLst>
                  <p:ext uri="{D42A27DB-BD31-4B8C-83A1-F6EECF244321}">
                    <p14:modId xmlns:p14="http://schemas.microsoft.com/office/powerpoint/2010/main" val="86775639"/>
                  </p:ext>
                </p:extLst>
              </p:nvPr>
            </p:nvGraphicFramePr>
            <p:xfrm>
              <a:off x="1333500" y="571498"/>
              <a:ext cx="9525000" cy="5499363"/>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11" name="Add-in 10" title="Microsoft Power BI">
                <a:extLst>
                  <a:ext uri="{FF2B5EF4-FFF2-40B4-BE49-F238E27FC236}">
                    <a16:creationId xmlns:a16="http://schemas.microsoft.com/office/drawing/2014/main" id="{CD27FF76-6054-17B7-6B6B-F054ACD6A92E}"/>
                  </a:ext>
                </a:extLst>
              </p:cNvPr>
              <p:cNvPicPr>
                <a:picLocks noGrp="1" noRot="1" noChangeAspect="1" noMove="1" noResize="1" noEditPoints="1" noAdjustHandles="1" noChangeArrowheads="1" noChangeShapeType="1"/>
              </p:cNvPicPr>
              <p:nvPr/>
            </p:nvPicPr>
            <p:blipFill>
              <a:blip r:embed="rId6"/>
              <a:stretch>
                <a:fillRect/>
              </a:stretch>
            </p:blipFill>
            <p:spPr>
              <a:xfrm>
                <a:off x="1333500" y="571498"/>
                <a:ext cx="9525000" cy="5499363"/>
              </a:xfrm>
              <a:prstGeom prst="rect">
                <a:avLst/>
              </a:prstGeom>
            </p:spPr>
          </p:pic>
        </mc:Fallback>
      </mc:AlternateContent>
    </p:spTree>
    <p:extLst>
      <p:ext uri="{BB962C8B-B14F-4D97-AF65-F5344CB8AC3E}">
        <p14:creationId xmlns:p14="http://schemas.microsoft.com/office/powerpoint/2010/main" val="1527386939"/>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9C58F1-0B82-4AEA-43C6-7FE16A637AF2}"/>
              </a:ext>
            </a:extLst>
          </p:cNvPr>
          <p:cNvSpPr/>
          <p:nvPr/>
        </p:nvSpPr>
        <p:spPr>
          <a:xfrm>
            <a:off x="811530" y="160020"/>
            <a:ext cx="10561320" cy="6206490"/>
          </a:xfrm>
          <a:prstGeom prst="rect">
            <a:avLst/>
          </a:prstGeom>
          <a:solidFill>
            <a:srgbClr val="353F37"/>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47A66A37-5405-5587-2336-E4F2C42F528C}"/>
              </a:ext>
            </a:extLst>
          </p:cNvPr>
          <p:cNvSpPr>
            <a:spLocks noGrp="1"/>
          </p:cNvSpPr>
          <p:nvPr>
            <p:ph type="dt" sz="half" idx="2"/>
          </p:nvPr>
        </p:nvSpPr>
        <p:spPr/>
        <p:txBody>
          <a:bodyPr/>
          <a:lstStyle/>
          <a:p>
            <a:fld id="{C5DB74C9-B808-4394-A017-79C83B2524EF}" type="datetime1">
              <a:rPr lang="en-US" smtClean="0"/>
              <a:t>12/14/2023</a:t>
            </a:fld>
            <a:endParaRPr lang="en-US" dirty="0"/>
          </a:p>
        </p:txBody>
      </p:sp>
      <p:sp>
        <p:nvSpPr>
          <p:cNvPr id="3" name="Slide Number Placeholder 2">
            <a:extLst>
              <a:ext uri="{FF2B5EF4-FFF2-40B4-BE49-F238E27FC236}">
                <a16:creationId xmlns:a16="http://schemas.microsoft.com/office/drawing/2014/main" id="{DAE39A46-60AB-D789-E0BD-EC308142B3BC}"/>
              </a:ext>
            </a:extLst>
          </p:cNvPr>
          <p:cNvSpPr>
            <a:spLocks noGrp="1"/>
          </p:cNvSpPr>
          <p:nvPr>
            <p:ph type="sldNum" sz="quarter" idx="4"/>
          </p:nvPr>
        </p:nvSpPr>
        <p:spPr/>
        <p:txBody>
          <a:bodyPr/>
          <a:lstStyle/>
          <a:p>
            <a:fld id="{294A09A9-5501-47C1-A89A-A340965A2BE2}" type="slidenum">
              <a:rPr lang="en-US" smtClean="0"/>
              <a:pPr/>
              <a:t>6</a:t>
            </a:fld>
            <a:endParaRPr lang="en-US" dirty="0"/>
          </a:p>
        </p:txBody>
      </p:sp>
      <p:pic>
        <p:nvPicPr>
          <p:cNvPr id="8" name="Graphic 7" descr="Chemistry lab">
            <a:extLst>
              <a:ext uri="{FF2B5EF4-FFF2-40B4-BE49-F238E27FC236}">
                <a16:creationId xmlns:a16="http://schemas.microsoft.com/office/drawing/2014/main" id="{EF9D10A2-5F2D-2C9A-E213-6FD34340C506}"/>
              </a:ext>
            </a:extLst>
          </p:cNvPr>
          <p:cNvPicPr>
            <a:picLocks noChangeAspect="1"/>
          </p:cNvPicPr>
          <p:nvPr/>
        </p:nvPicPr>
        <p:blipFill>
          <a:blip r:embed="rId3">
            <a:alphaModFix amt="36000"/>
            <a:extLst>
              <a:ext uri="{96DAC541-7B7A-43D3-8B79-37D633B846F1}">
                <asvg:svgBlip xmlns:asvg="http://schemas.microsoft.com/office/drawing/2016/SVG/main" r:embed="rId4"/>
              </a:ext>
            </a:extLst>
          </a:blip>
          <a:stretch>
            <a:fillRect/>
          </a:stretch>
        </p:blipFill>
        <p:spPr>
          <a:xfrm>
            <a:off x="10812231" y="5579142"/>
            <a:ext cx="1379769" cy="1379769"/>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13" name="Add-in 12" title="Microsoft Power BI">
                <a:extLst>
                  <a:ext uri="{FF2B5EF4-FFF2-40B4-BE49-F238E27FC236}">
                    <a16:creationId xmlns:a16="http://schemas.microsoft.com/office/drawing/2014/main" id="{286E7BBC-CECB-9338-3C1B-611BDFD14954}"/>
                  </a:ext>
                </a:extLst>
              </p:cNvPr>
              <p:cNvGraphicFramePr>
                <a:graphicFrameLocks noGrp="1"/>
              </p:cNvGraphicFramePr>
              <p:nvPr>
                <p:extLst>
                  <p:ext uri="{D42A27DB-BD31-4B8C-83A1-F6EECF244321}">
                    <p14:modId xmlns:p14="http://schemas.microsoft.com/office/powerpoint/2010/main" val="3251887588"/>
                  </p:ext>
                </p:extLst>
              </p:nvPr>
            </p:nvGraphicFramePr>
            <p:xfrm>
              <a:off x="883528" y="242798"/>
              <a:ext cx="10417323" cy="6040933"/>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13" name="Add-in 12" title="Microsoft Power BI">
                <a:extLst>
                  <a:ext uri="{FF2B5EF4-FFF2-40B4-BE49-F238E27FC236}">
                    <a16:creationId xmlns:a16="http://schemas.microsoft.com/office/drawing/2014/main" id="{286E7BBC-CECB-9338-3C1B-611BDFD14954}"/>
                  </a:ext>
                </a:extLst>
              </p:cNvPr>
              <p:cNvPicPr>
                <a:picLocks noGrp="1" noRot="1" noChangeAspect="1" noMove="1" noResize="1" noEditPoints="1" noAdjustHandles="1" noChangeArrowheads="1" noChangeShapeType="1"/>
              </p:cNvPicPr>
              <p:nvPr/>
            </p:nvPicPr>
            <p:blipFill>
              <a:blip r:embed="rId6"/>
              <a:stretch>
                <a:fillRect/>
              </a:stretch>
            </p:blipFill>
            <p:spPr>
              <a:xfrm>
                <a:off x="883528" y="242798"/>
                <a:ext cx="10417323" cy="6040933"/>
              </a:xfrm>
              <a:prstGeom prst="rect">
                <a:avLst/>
              </a:prstGeom>
            </p:spPr>
          </p:pic>
        </mc:Fallback>
      </mc:AlternateContent>
    </p:spTree>
    <p:extLst>
      <p:ext uri="{BB962C8B-B14F-4D97-AF65-F5344CB8AC3E}">
        <p14:creationId xmlns:p14="http://schemas.microsoft.com/office/powerpoint/2010/main" val="2167143928"/>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8C13F2-BD07-BB96-DE93-ACE0573BA8F5}"/>
              </a:ext>
            </a:extLst>
          </p:cNvPr>
          <p:cNvSpPr/>
          <p:nvPr/>
        </p:nvSpPr>
        <p:spPr>
          <a:xfrm>
            <a:off x="1234440" y="480060"/>
            <a:ext cx="9704070" cy="5886450"/>
          </a:xfrm>
          <a:prstGeom prst="rect">
            <a:avLst/>
          </a:prstGeom>
          <a:solidFill>
            <a:srgbClr val="353F37"/>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D5F979DF-AB03-84CB-B898-950157BC37DB}"/>
              </a:ext>
            </a:extLst>
          </p:cNvPr>
          <p:cNvSpPr>
            <a:spLocks noGrp="1"/>
          </p:cNvSpPr>
          <p:nvPr>
            <p:ph type="dt" sz="half" idx="2"/>
          </p:nvPr>
        </p:nvSpPr>
        <p:spPr/>
        <p:txBody>
          <a:bodyPr/>
          <a:lstStyle/>
          <a:p>
            <a:fld id="{C5DB74C9-B808-4394-A017-79C83B2524EF}" type="datetime1">
              <a:rPr lang="en-US" smtClean="0"/>
              <a:t>12/14/2023</a:t>
            </a:fld>
            <a:endParaRPr lang="en-US" dirty="0"/>
          </a:p>
        </p:txBody>
      </p:sp>
      <p:sp>
        <p:nvSpPr>
          <p:cNvPr id="3" name="Slide Number Placeholder 2">
            <a:extLst>
              <a:ext uri="{FF2B5EF4-FFF2-40B4-BE49-F238E27FC236}">
                <a16:creationId xmlns:a16="http://schemas.microsoft.com/office/drawing/2014/main" id="{A0508BE1-6DD8-E933-DD28-EDD9F06FA726}"/>
              </a:ext>
            </a:extLst>
          </p:cNvPr>
          <p:cNvSpPr>
            <a:spLocks noGrp="1"/>
          </p:cNvSpPr>
          <p:nvPr>
            <p:ph type="sldNum" sz="quarter" idx="4"/>
          </p:nvPr>
        </p:nvSpPr>
        <p:spPr/>
        <p:txBody>
          <a:bodyPr/>
          <a:lstStyle/>
          <a:p>
            <a:fld id="{294A09A9-5501-47C1-A89A-A340965A2BE2}" type="slidenum">
              <a:rPr lang="en-US" smtClean="0"/>
              <a:pPr/>
              <a:t>7</a:t>
            </a:fld>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9" name="Add-in 8" title="Microsoft Power BI">
                <a:extLst>
                  <a:ext uri="{FF2B5EF4-FFF2-40B4-BE49-F238E27FC236}">
                    <a16:creationId xmlns:a16="http://schemas.microsoft.com/office/drawing/2014/main" id="{2F1C1CD4-0ABB-5E8B-621A-A5DB5F986F58}"/>
                  </a:ext>
                </a:extLst>
              </p:cNvPr>
              <p:cNvGraphicFramePr>
                <a:graphicFrameLocks noGrp="1"/>
              </p:cNvGraphicFramePr>
              <p:nvPr>
                <p:extLst>
                  <p:ext uri="{D42A27DB-BD31-4B8C-83A1-F6EECF244321}">
                    <p14:modId xmlns:p14="http://schemas.microsoft.com/office/powerpoint/2010/main" val="453591566"/>
                  </p:ext>
                </p:extLst>
              </p:nvPr>
            </p:nvGraphicFramePr>
            <p:xfrm>
              <a:off x="1333500" y="565785"/>
              <a:ext cx="9525000" cy="5715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9" name="Add-in 8" title="Microsoft Power BI">
                <a:extLst>
                  <a:ext uri="{FF2B5EF4-FFF2-40B4-BE49-F238E27FC236}">
                    <a16:creationId xmlns:a16="http://schemas.microsoft.com/office/drawing/2014/main" id="{2F1C1CD4-0ABB-5E8B-621A-A5DB5F986F58}"/>
                  </a:ext>
                </a:extLst>
              </p:cNvPr>
              <p:cNvPicPr>
                <a:picLocks noGrp="1" noRot="1" noChangeAspect="1" noMove="1" noResize="1" noEditPoints="1" noAdjustHandles="1" noChangeArrowheads="1" noChangeShapeType="1"/>
              </p:cNvPicPr>
              <p:nvPr/>
            </p:nvPicPr>
            <p:blipFill>
              <a:blip r:embed="rId4"/>
              <a:stretch>
                <a:fillRect/>
              </a:stretch>
            </p:blipFill>
            <p:spPr>
              <a:xfrm>
                <a:off x="1333500" y="565785"/>
                <a:ext cx="9525000" cy="5715000"/>
              </a:xfrm>
              <a:prstGeom prst="rect">
                <a:avLst/>
              </a:prstGeom>
            </p:spPr>
          </p:pic>
        </mc:Fallback>
      </mc:AlternateContent>
    </p:spTree>
    <p:extLst>
      <p:ext uri="{BB962C8B-B14F-4D97-AF65-F5344CB8AC3E}">
        <p14:creationId xmlns:p14="http://schemas.microsoft.com/office/powerpoint/2010/main" val="2570398499"/>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EBE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B7323D-5CCF-78BF-B114-65A1A3F81897}"/>
              </a:ext>
            </a:extLst>
          </p:cNvPr>
          <p:cNvSpPr/>
          <p:nvPr/>
        </p:nvSpPr>
        <p:spPr>
          <a:xfrm>
            <a:off x="1245870" y="371018"/>
            <a:ext cx="9692640" cy="5886449"/>
          </a:xfrm>
          <a:prstGeom prst="rect">
            <a:avLst/>
          </a:prstGeom>
          <a:solidFill>
            <a:srgbClr val="353F37"/>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Date Placeholder 35">
            <a:extLst>
              <a:ext uri="{FF2B5EF4-FFF2-40B4-BE49-F238E27FC236}">
                <a16:creationId xmlns:a16="http://schemas.microsoft.com/office/drawing/2014/main" id="{F6CE792E-745D-4408-9AB1-740D556972A1}"/>
              </a:ext>
            </a:extLst>
          </p:cNvPr>
          <p:cNvSpPr>
            <a:spLocks noGrp="1"/>
          </p:cNvSpPr>
          <p:nvPr>
            <p:ph type="dt" sz="half" idx="2"/>
          </p:nvPr>
        </p:nvSpPr>
        <p:spPr/>
        <p:txBody>
          <a:bodyPr/>
          <a:lstStyle/>
          <a:p>
            <a:fld id="{E65208FE-0220-403B-8209-06D9990EA4C9}" type="datetime1">
              <a:rPr lang="en-US" smtClean="0"/>
              <a:pPr/>
              <a:t>12/14/2023</a:t>
            </a:fld>
            <a:endParaRPr lang="en-US" dirty="0"/>
          </a:p>
        </p:txBody>
      </p:sp>
      <p:sp>
        <p:nvSpPr>
          <p:cNvPr id="37" name="Slide Number Placeholder 36">
            <a:extLst>
              <a:ext uri="{FF2B5EF4-FFF2-40B4-BE49-F238E27FC236}">
                <a16:creationId xmlns:a16="http://schemas.microsoft.com/office/drawing/2014/main" id="{BF214639-68C6-49E7-90D4-F4DAFEFBFE02}"/>
              </a:ext>
            </a:extLst>
          </p:cNvPr>
          <p:cNvSpPr>
            <a:spLocks noGrp="1"/>
          </p:cNvSpPr>
          <p:nvPr>
            <p:ph type="sldNum" sz="quarter" idx="4"/>
          </p:nvPr>
        </p:nvSpPr>
        <p:spPr/>
        <p:txBody>
          <a:bodyPr/>
          <a:lstStyle/>
          <a:p>
            <a:fld id="{294A09A9-5501-47C1-A89A-A340965A2BE2}" type="slidenum">
              <a:rPr lang="en-US" smtClean="0"/>
              <a:pPr/>
              <a:t>8</a:t>
            </a:fld>
            <a:endParaRPr lang="en-US" dirty="0"/>
          </a:p>
        </p:txBody>
      </p:sp>
      <p:pic>
        <p:nvPicPr>
          <p:cNvPr id="2" name="Graphic 1" descr="Chemistry lab">
            <a:extLst>
              <a:ext uri="{FF2B5EF4-FFF2-40B4-BE49-F238E27FC236}">
                <a16:creationId xmlns:a16="http://schemas.microsoft.com/office/drawing/2014/main" id="{AC6EBF27-E4FB-94EE-3FD2-0CC238DDA838}"/>
              </a:ext>
            </a:extLst>
          </p:cNvPr>
          <p:cNvPicPr>
            <a:picLocks noChangeAspect="1"/>
          </p:cNvPicPr>
          <p:nvPr/>
        </p:nvPicPr>
        <p:blipFill>
          <a:blip r:embed="rId3">
            <a:alphaModFix amt="36000"/>
            <a:extLst>
              <a:ext uri="{96DAC541-7B7A-43D3-8B79-37D633B846F1}">
                <asvg:svgBlip xmlns:asvg="http://schemas.microsoft.com/office/drawing/2016/SVG/main" r:embed="rId4"/>
              </a:ext>
            </a:extLst>
          </a:blip>
          <a:stretch>
            <a:fillRect/>
          </a:stretch>
        </p:blipFill>
        <p:spPr>
          <a:xfrm>
            <a:off x="10812231" y="5579142"/>
            <a:ext cx="1379769" cy="1379769"/>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title="Microsoft Power BI">
                <a:extLst>
                  <a:ext uri="{FF2B5EF4-FFF2-40B4-BE49-F238E27FC236}">
                    <a16:creationId xmlns:a16="http://schemas.microsoft.com/office/drawing/2014/main" id="{4DFD9094-E7E0-F22C-D16D-D36FAB5EE387}"/>
                  </a:ext>
                </a:extLst>
              </p:cNvPr>
              <p:cNvGraphicFramePr>
                <a:graphicFrameLocks noGrp="1"/>
              </p:cNvGraphicFramePr>
              <p:nvPr>
                <p:extLst>
                  <p:ext uri="{D42A27DB-BD31-4B8C-83A1-F6EECF244321}">
                    <p14:modId xmlns:p14="http://schemas.microsoft.com/office/powerpoint/2010/main" val="1194394891"/>
                  </p:ext>
                </p:extLst>
              </p:nvPr>
            </p:nvGraphicFramePr>
            <p:xfrm>
              <a:off x="1329690" y="456742"/>
              <a:ext cx="9525000" cy="5715000"/>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3" name="Add-in 2" title="Microsoft Power BI">
                <a:extLst>
                  <a:ext uri="{FF2B5EF4-FFF2-40B4-BE49-F238E27FC236}">
                    <a16:creationId xmlns:a16="http://schemas.microsoft.com/office/drawing/2014/main" id="{4DFD9094-E7E0-F22C-D16D-D36FAB5EE387}"/>
                  </a:ext>
                </a:extLst>
              </p:cNvPr>
              <p:cNvPicPr>
                <a:picLocks noGrp="1" noRot="1" noChangeAspect="1" noMove="1" noResize="1" noEditPoints="1" noAdjustHandles="1" noChangeArrowheads="1" noChangeShapeType="1"/>
              </p:cNvPicPr>
              <p:nvPr/>
            </p:nvPicPr>
            <p:blipFill>
              <a:blip r:embed="rId6"/>
              <a:stretch>
                <a:fillRect/>
              </a:stretch>
            </p:blipFill>
            <p:spPr>
              <a:xfrm>
                <a:off x="1329690" y="456742"/>
                <a:ext cx="9525000" cy="5715000"/>
              </a:xfrm>
              <a:prstGeom prst="rect">
                <a:avLst/>
              </a:prstGeom>
            </p:spPr>
          </p:pic>
        </mc:Fallback>
      </mc:AlternateContent>
    </p:spTree>
    <p:extLst>
      <p:ext uri="{BB962C8B-B14F-4D97-AF65-F5344CB8AC3E}">
        <p14:creationId xmlns:p14="http://schemas.microsoft.com/office/powerpoint/2010/main" val="4083546591"/>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B230A4-29E7-9A08-AE3E-2A4D31CA59C0}"/>
              </a:ext>
            </a:extLst>
          </p:cNvPr>
          <p:cNvSpPr/>
          <p:nvPr/>
        </p:nvSpPr>
        <p:spPr>
          <a:xfrm>
            <a:off x="441960" y="371018"/>
            <a:ext cx="11304270" cy="5835476"/>
          </a:xfrm>
          <a:prstGeom prst="rect">
            <a:avLst/>
          </a:prstGeom>
          <a:solidFill>
            <a:srgbClr val="353F37"/>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Date Placeholder 7">
            <a:extLst>
              <a:ext uri="{FF2B5EF4-FFF2-40B4-BE49-F238E27FC236}">
                <a16:creationId xmlns:a16="http://schemas.microsoft.com/office/drawing/2014/main" id="{D41FFF26-7206-2485-1F13-27063FEAED1F}"/>
              </a:ext>
            </a:extLst>
          </p:cNvPr>
          <p:cNvSpPr>
            <a:spLocks noGrp="1"/>
          </p:cNvSpPr>
          <p:nvPr>
            <p:ph type="dt" sz="half" idx="2"/>
          </p:nvPr>
        </p:nvSpPr>
        <p:spPr/>
        <p:txBody>
          <a:bodyPr/>
          <a:lstStyle/>
          <a:p>
            <a:fld id="{AAD2DF6D-B715-4785-8DEA-9165C638CF44}" type="datetime1">
              <a:rPr lang="en-US" smtClean="0"/>
              <a:t>12/14/2023</a:t>
            </a:fld>
            <a:endParaRPr lang="en-US" dirty="0"/>
          </a:p>
        </p:txBody>
      </p:sp>
      <p:sp>
        <p:nvSpPr>
          <p:cNvPr id="9" name="Slide Number Placeholder 8">
            <a:extLst>
              <a:ext uri="{FF2B5EF4-FFF2-40B4-BE49-F238E27FC236}">
                <a16:creationId xmlns:a16="http://schemas.microsoft.com/office/drawing/2014/main" id="{2FE44A2F-CAB2-F0CC-E3C6-CEEAF9AB060E}"/>
              </a:ext>
            </a:extLst>
          </p:cNvPr>
          <p:cNvSpPr>
            <a:spLocks noGrp="1"/>
          </p:cNvSpPr>
          <p:nvPr>
            <p:ph type="sldNum" sz="quarter" idx="4"/>
          </p:nvPr>
        </p:nvSpPr>
        <p:spPr/>
        <p:txBody>
          <a:bodyPr/>
          <a:lstStyle/>
          <a:p>
            <a:fld id="{294A09A9-5501-47C1-A89A-A340965A2BE2}" type="slidenum">
              <a:rPr lang="en-US" smtClean="0"/>
              <a:pPr/>
              <a:t>9</a:t>
            </a:fld>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9" name="Add-in 18" title="Microsoft Power BI">
                <a:extLst>
                  <a:ext uri="{FF2B5EF4-FFF2-40B4-BE49-F238E27FC236}">
                    <a16:creationId xmlns:a16="http://schemas.microsoft.com/office/drawing/2014/main" id="{B9561FFB-035C-1B18-7383-9744EAD23CB5}"/>
                  </a:ext>
                </a:extLst>
              </p:cNvPr>
              <p:cNvGraphicFramePr>
                <a:graphicFrameLocks noGrp="1"/>
              </p:cNvGraphicFramePr>
              <p:nvPr>
                <p:extLst>
                  <p:ext uri="{D42A27DB-BD31-4B8C-83A1-F6EECF244321}">
                    <p14:modId xmlns:p14="http://schemas.microsoft.com/office/powerpoint/2010/main" val="395682072"/>
                  </p:ext>
                </p:extLst>
              </p:nvPr>
            </p:nvGraphicFramePr>
            <p:xfrm>
              <a:off x="539733" y="462882"/>
              <a:ext cx="11108724" cy="565174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19" name="Add-in 18" title="Microsoft Power BI">
                <a:extLst>
                  <a:ext uri="{FF2B5EF4-FFF2-40B4-BE49-F238E27FC236}">
                    <a16:creationId xmlns:a16="http://schemas.microsoft.com/office/drawing/2014/main" id="{B9561FFB-035C-1B18-7383-9744EAD23CB5}"/>
                  </a:ext>
                </a:extLst>
              </p:cNvPr>
              <p:cNvPicPr>
                <a:picLocks noGrp="1" noRot="1" noChangeAspect="1" noMove="1" noResize="1" noEditPoints="1" noAdjustHandles="1" noChangeArrowheads="1" noChangeShapeType="1"/>
              </p:cNvPicPr>
              <p:nvPr/>
            </p:nvPicPr>
            <p:blipFill>
              <a:blip r:embed="rId4"/>
              <a:stretch>
                <a:fillRect/>
              </a:stretch>
            </p:blipFill>
            <p:spPr>
              <a:xfrm>
                <a:off x="539733" y="462882"/>
                <a:ext cx="11108724" cy="5651748"/>
              </a:xfrm>
              <a:prstGeom prst="rect">
                <a:avLst/>
              </a:prstGeom>
            </p:spPr>
          </p:pic>
        </mc:Fallback>
      </mc:AlternateContent>
    </p:spTree>
    <p:extLst>
      <p:ext uri="{BB962C8B-B14F-4D97-AF65-F5344CB8AC3E}">
        <p14:creationId xmlns:p14="http://schemas.microsoft.com/office/powerpoint/2010/main" val="261679787"/>
      </p:ext>
    </p:extLst>
  </p:cSld>
  <p:clrMapOvr>
    <a:masterClrMapping/>
  </p:clrMapOvr>
  <p:transition spd="med">
    <p:pull/>
  </p:transition>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color presentation_Win32_LW_v2.potx" id="{B7F4C684-7BE5-4BD8-BEBE-7F207A45F474}" vid="{9091DE1E-F617-4C59-950B-F96736B88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6.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7.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8.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9.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10.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11.png"/></Relationships>
</file>

<file path=ppt/webextensions/webextension1.xml><?xml version="1.0" encoding="utf-8"?>
<we:webextension xmlns:we="http://schemas.microsoft.com/office/webextensions/webextension/2010/11" id="{D6DACAE3-160C-4B56-A5A3-ED213AE41339}">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81TO2/bMBD+KwZnobAsN4q9JbI7FY0RB1kKDyfxJDOhSYKkXKuG/nuPlII8OqRDA0SLeN+977s7My6ckdD9gAOyJbvW+vEA9nGSsoSp11iZ5mleZlCXc8yyi0tIF8FKGy+0cmx5Zh5sg/5euBZkCEjgz13CQMoNNEGqQTpMmEHrtAIpfuNgTCpvW+wThicjtYUQcuvBYwh7JHOSqZT0S0YZofLiiFus/IDeotHWj3Jd5zzj+bSaYUmvi8v5vCIfN2hjme/bh6SxsEIrD0JRAQHDii9qPs+/VrMFTKFKZ4ss4LWQfjQpu/XJWOqbptGZML4rfgRVIWexOYtu6OXMCi3bQ3ytX+Fb3doKb7GOKuWF7yiM1x7kzYoj+L1jPY1qYzUNMio7BBuxvf5VWDKhdMtpn7xfxFXTWGzAj+L6oyq8C8rJDVHJtcPJ6tnoW6tGItO/O9gR4oRq5Lgoz8zcDY1JIqfYg/VhE8sH4jTQQF7acrTXXWRiJezTssySN718sgH0u6f9Jt+HF0tb0EgabYeG/v/q7Pr4vRwiOyCdc3jo1jsDFW5AYcxvBn+Bw1mcDCgeCItvG/7fBV3EwNc9yDZQFY+fxSREoSgl/qvDWN4fByiWqK0EAAA=&quot;"/>
    <we:property name="creatorSessionId" value="&quot;15491ec6-cd11-4d4c-ba1a-5d529ee6f7ae&quot;"/>
    <we:property name="creatorTenantId" value="&quot;101da587-1843-4f52-8b8a-17b069c66d33&quot;"/>
    <we:property name="creatorUserId" value="&quot;10032002EA20E3F0&quot;"/>
    <we:property name="datasetId" value="&quot;ef2e416a-595d-499d-806e-e3f4c6b9d79f&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initialStateBookmark" value="&quot;H4sIAAAAAAAAA81US28aMRD+K8jnVcWrpXAjC72kCQiiXCJUDfbs4sTYlu2lbNH+9469GyVtD1xaqVzwfPOeb2YvTEhvFdT3cEQ2YzfGvBzBvfQGLGO6w1ar27v55vbb/fxuSbCxQRrt2ezCArgSw6P0FagYgcCnXcZAqTWUUSpAecyYReeNBiV/YGtMquAqbDKGZ6uMgxhyGyBgDHsic5Ip9+DDiDICD/KEW+ShRTdojQudXBQTMRKTPh/inl6fPo/HnHx8q01lXrePSVNhudEBpKYCIoZcTAsxnnzkwyn0gQ+G01HEC6lCZ7Kvl2frqG+aRm3jvObiBJqjYKk5h77t5cJyo6pjei1/wbemchw3WCSVDjLUFCaYAGq1EAjh4FlDo1o7Q4NMyhrBJexgvueOTCjdrN9k14uYl6XDEkInLv9VhQ9R2VsRlcJ47C3ejL5UuiNy8GcHO0K81KXqFuWNmYe2MUXk5AdwIW7i/pk4jTSQl3EC3U2dmFhI97osw+y3Xv6zATS71/0m3+d3S5vTSErj2ob+/ursmvR7P0R2RDrn+DBV8BY4rkFjym9bf4ntWZwtaBEJS28X/79KuoiWr0dQVaQqHT9LSYhCuVd4xSF+ElgqK1X3E7Gc4/OdBAAA&quot;"/>
    <we:property name="isFiltersActionButtonVisible" value="true"/>
    <we:property name="isFooterCollapsed" value="true"/>
    <we:property name="pageDisplayName" value="&quot;Duplicate of Page 2&quot;"/>
    <we:property name="pageName" value="&quot;ReportSectionff7d3d70c2eb7d36844c&quot;"/>
    <we:property name="pptInsertionSessionID" value="&quot;5D36CA76-A4EB-4250-B92D-14D732F02D85&quot;"/>
    <we:property name="reportEmbeddedTime" value="&quot;2023-12-07T20:27:36.477Z&quot;"/>
    <we:property name="reportName" value="&quot;FentanylCapstone&quot;"/>
    <we:property name="reportState" value="&quot;CONNECTED&quot;"/>
    <we:property name="reportUrl" value="&quot;/groups/me/reports/26a5b459-2ec0-4d15-9a7f-1b15d4c5bb61/ReportSectionff7d3d70c2eb7d36844c?bookmarkGuid=051e6d7c-fc98-4180-bbab-9bd9f4a62cfb&amp;bookmarkUsage=1&amp;ctid=101da587-1843-4f52-8b8a-17b069c66d33&amp;fromEntryPoint=export&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9FBB718C-0DC8-4402-9315-B116C60711B3}">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81UsW7bMBD9lYKzEMiqbDneEsWdjMKIiyyFhyN5UphQpEBRblRD/94jpaBJUSAZArRaRD4e7x7fPfLMpOpaDcNXaJBt2LW1jw24x08LljDzGstknhZZscAUhLzkRc4RKcq2XlnTsc2ZeXA1+jvV9aBDQgK/s1WVc76sVuuqWGSAeS4EZ8eEgdZ7qENMBbrDhLXoOmtAq584paAl73ocE4ZPrbYOQqGDB4+h2InCaU4EFxefiQcIr054QOEn9BZb6/w8z1O+zC/lKhNyydfFWvCsoj3dtBrJvx0fikZipTUelCECAfvrAQmvlPZzCB+2T60jNUijoQ2iXskTGIGSxcM57KaznFlpdd/E0fYVfrC9E3iLkcbWeOWHkGa3YyMJtHeW5IvQgOAidm9/lA5JLck26Zi8Xfqqrh3W4Ofp9mN5NaAxYl96M/co/Q9pVvg+okdCOmVqPZv1tzu+TfyF7jvqP8qJUnkPzofrwh/IYsEVlMA6ie56iMa4Ue7Zu1nyB/t/0Znx+HynKPThxUUpSYLauon1R9n1OMbvpT6sQXpOwsD2vmtB4B4MxqrttF9hjCN7gJGhLXHswn+nSPupK3eg+9CQ+MywWIQapbjG926Y6f0CaQQivy0FAAA=&quot;"/>
    <we:property name="creatorSessionId" value="&quot;a06d6702-4fd1-4f23-878c-67c035db3984&quot;"/>
    <we:property name="creatorTenantId" value="&quot;101da587-1843-4f52-8b8a-17b069c66d33&quot;"/>
    <we:property name="creatorUserId" value="&quot;10032002EA20E3F0&quot;"/>
    <we:property name="datasetId" value="&quot;ef2e416a-595d-499d-806e-e3f4c6b9d79f&quot;"/>
    <we:property name="design" value="{&quot;border&quot;:{&quot;isActive&quot;:false,&quot;color&quot;:&quot;#808080&quot;,&quot;width&quot;:4,&quot;transparency&quot;:0,&quot;dash&quot;:&quot;solid&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initialStateBookmark" value="&quot;H4sIAAAAAAAAA81UsW7bMBD9lYKzUNiO7LjeHFVd4iSGXWQpjOJEnRQmFEmQlBvV0L/3SClomsUdArRaRD4e7x7fPfLESuGMhO4WGmQrdqX1UwP26cOUJUyN2N3d9c16d/39dn2TE6yNF1o5tjoxD7ZGfy9cCzJkIPDbIWEg5RbqMKtAOkyYQeu0Ail+4hBMS9622CcMn43UFkLKvQePIe2RwmlOtacfL6gicC+OuEfuB3SHRls/ztNJMU8/lYsZL+fF8nLJi1lFe9ywGmmejw9FI7FMKw9CEYGALaq0KObVYlldTmeAacp5EfBKSD+GFF3+bCydm9ToTNBrXR5BcSxZPJxFN5zlxDIt2yaO8j/wvW4txx1GGrnywnchzWbDehJoazXJF6EOwUbsQf/ILJJaJVtN+uR86XVdW6zBj9P8fXk1IDFiX1o19mjyH9Ks8O+IHghxQtVyNOtvd3wd+HPZOuo/lgOl7AGsDxejeCSLBVdQAm1LtFddNMZnYV+8O0vesP8XnekPL3eKQh9fXZSMJKi1HVi/l10Pffxe68MapIcjDHTrnQGOW1AYq5phv8AYR/YAVYa2xLEN/40g7Yeu3INsQ0PiM8NiEWqUKCSe2RAeHxZpRXa/AJffWzsHBQAA&quot;"/>
    <we:property name="isFiltersActionButtonVisible" value="true"/>
    <we:property name="isFooterCollapsed" value="true"/>
    <we:property name="pageDisplayName" value="&quot;Duplicate of Page 2&quot;"/>
    <we:property name="pageName" value="&quot;ReportSection40b549d62cd5b878cb2f&quot;"/>
    <we:property name="pptInsertionSessionID" value="&quot;5D36CA76-A4EB-4250-B92D-14D732F02D85&quot;"/>
    <we:property name="reportEmbeddedTime" value="&quot;2023-12-07T14:57:03.872Z&quot;"/>
    <we:property name="reportName" value="&quot;FentanylCapstone&quot;"/>
    <we:property name="reportState" value="&quot;CONNECTED&quot;"/>
    <we:property name="reportUrl" value="&quot;/groups/me/reports/26a5b459-2ec0-4d15-9a7f-1b15d4c5bb61/ReportSection40b549d62cd5b878cb2f?bookmarkGuid=1e851098-4678-4471-9593-989c05b56ca5&amp;bookmarkUsage=1&amp;ctid=101da587-1843-4f52-8b8a-17b069c66d33&amp;fromEntryPoint=export&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9A794DDD-E3E4-4DE4-B13F-5AA4FCBD8703}">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9VUwW7bMAz9FUNnY7Dj1EF6S9LuFHRBM/Qy9EBLjKNVkQRJzuoE/fdRsoutQ4EVvWz1xeIjKfI9gTwzIb1V0N/AAdklWxrzcAD3kJUsZ/olVhV1Ma+ms7KEWpRzPuVToChjgzTas8szC+BaDHfSd6DihQR+u88ZKLWBNlo7UB5zZtF5o0HJEw7B5Aquw6ec4aNVxkG8chsgYLz2SOFkUyvlp4oqAg/yiFvkYUBv0RoXRrsqOV7Uk3oicD6fXTSToold+sGb2vx7fCyaGlsZHUBqaiBiO8FFVYsCZ00DBRm7epZwqcIY0vTXj9YRb1Kjt1G+hTiC5ihYIufQD1zObNG2DlsIo3n9wrkyqju8gm9N5zje4i65dJChjzXWa/ZE6m2cIW0TtER9MkLCCS3177PFzVW27XXYY5A8+2KlkcKnpM+dHpUsork3P1YOSXoRgfxf88i2QR46BTp8YA4byuJOpkl57vt1Npkh22VhD/ojEFsZHsfjvS9zT4iXulXjHvg1eF8HXlbiag8uxD3TfKeJjUNGScYJdMs+zdmVdM+rYJL/weS/nDGiHb/fKbED0uqMB9MFb4HjBjQmenaoJzHF0euCFlG9dHbxv5a0fQbx7kB1Ube0aFkqQnrKRuFbE8bufgJZOt9xGQYAAA==&quot;"/>
    <we:property name="creatorSessionId" value="&quot;bd7f4bc9-9c35-4fa1-b17d-64a5ae53a71d&quot;"/>
    <we:property name="creatorTenantId" value="&quot;101da587-1843-4f52-8b8a-17b069c66d33&quot;"/>
    <we:property name="creatorUserId" value="&quot;10032002EA20E3F0&quot;"/>
    <we:property name="datasetId" value="&quot;ef2e416a-595d-499d-806e-e3f4c6b9d79f&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initialStateBookmark" value="&quot;H4sIAAAAAAAAA9VUTW/bMAz9K4bOxpAPNEF7S9Ls0jQJkqGXoShoi3G0KpIg0VmdoP99lOxiHyhQoJeuvlh8JEW+J5BnIVVwGpolHFBciam1jwfwj1lf5MJ02Gp1czvZ3DwsJ7dzhq0jZU0QV2dB4CukOxVq0PEGBr/f5wK0XkMVrR3ogLlw6IM1oNUJ22B2ka/xORf45LT1EK/cEhDGa48czjbX7n8ZckUoSR1xiyW16Aad9dTZw36JF6PBaCDx8nJ8UQx6BXBOaL2pzbfjY9HU2MwaAmW4gYjtZCmHI9nDcVFAj43daJxwpakLKZr5k/PMm9VoXNRrIo9gSpQikfMYWi5nMakqjxVQZ87/cs6srg+v4Ftb+xI3uEsuQ4qaWGOxEM+s3tpb1jZBUzQnKxWc0HH/IZssr7NtY2iPpMps5ZRVMqSkr7XplOxFc29/zjyy9DIC+UfzyLakDrUGQ5+Yw5qzSq/SpLz0/TqbzLLtM9qD+QzEZraM4/Hel7lnJChT6W4P/B68by0vp3C2B09xzxQ/eGLjkHGS9RL9tElzdq38yyoY5P8w+S9njGnH709K4oC8OuPB1hQclLgGg4mea+spTHH8umBkVC+dffwvFG+fVrw70HXULS1akYqwnqrQ+EZCXL8itZWa+wVa/ifjCQYAAA==&quot;"/>
    <we:property name="isFiltersActionButtonVisible" value="true"/>
    <we:property name="isFooterCollapsed" value="true"/>
    <we:property name="pageDisplayName" value="&quot;Duplicate of Page 2&quot;"/>
    <we:property name="pageName" value="&quot;ReportSection31ce56262de9975b20ba&quot;"/>
    <we:property name="pptInsertionSessionID" value="&quot;5D36CA76-A4EB-4250-B92D-14D732F02D85&quot;"/>
    <we:property name="reportEmbeddedTime" value="&quot;2023-12-07T15:56:26.942Z&quot;"/>
    <we:property name="reportName" value="&quot;FentanylCapstone&quot;"/>
    <we:property name="reportState" value="&quot;CONNECTED&quot;"/>
    <we:property name="reportUrl" value="&quot;/groups/me/reports/26a5b459-2ec0-4d15-9a7f-1b15d4c5bb61/ReportSection31ce56262de9975b20ba?bookmarkGuid=004a5d74-b76c-4c52-ae68-e113eb92b127&amp;bookmarkUsage=1&amp;ctid=101da587-1843-4f52-8b8a-17b069c66d33&amp;fromEntryPoint=export&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7CA3CF0F-8B0B-471F-B275-4A455268D3BE}">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81UTW/bMAz9K4HOxuDE6QbnlroZdhi6oBl6GYKCkSlHrSIakpzVC/LfR8ku1u7SYdiA+mLxQ+TjI6mTqLVvDfTXcECxEJdEDwdwD5OpyIR9qcP39VSWBeblXMo8L1Q9Q/aiNmiyXixOIoBrMNxq34GJAVn5bZsJMGYNTZQUGI+ZaNF5smD0Dxyc2RRch+dM4GNryEEMuQkQMIY9sjvLDGX6ruCMIIM+4gZlGLQ32JILo1yjml2UF2oup6iwLNVc5XzHD9YE83X/mDQBq8gG0JYBRJ2a5aqAfFqUCue7eTH7kCeASpswuuz61WPruG5mo28jfcv6CFZiLVJxDv1Qy0lUZLpDOq1e6DfUOYk3qJLJBh16DhMogLmTdLdHcWai1o6YxmTqEVzS7el75ZBZq8UiP2evQ1g2jcMGwiiu/g++SUUykjhZXl9NNr0NewxaTr60mnTtk/fHzo7dzN9wIZ/QkbZ/W8aWNV7bxoxD/2vKvg7VGeaoMp3nWcJ6AF3RYUfVHlyIm7a755mNY8aRyNXoLvs0aVfaPS3DLPutyLfZ4vP2aY05yP2z3ayYrYbcUNe/3pDtOX3PmRQH5DcrHqgLvgWJa7CYsrfDfY3Jj+cN+LGox7OL/8+aWzU08hZMF3uYXjiRknBv9c7gn14Y4f0ERUQ4W5IFAAA=&quot;"/>
    <we:property name="creatorSessionId" value="&quot;f9bac887-7e53-4d33-8dce-b669064a36f1&quot;"/>
    <we:property name="creatorTenantId" value="&quot;101da587-1843-4f52-8b8a-17b069c66d33&quot;"/>
    <we:property name="creatorUserId" value="&quot;10032002EA20E3F0&quot;"/>
    <we:property name="datasetId" value="&quot;ef2e416a-595d-499d-806e-e3f4c6b9d79f&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initialStateBookmark" value="&quot;H4sIAAAAAAAAA81US2/bMAz+K4HOxuA8iiG5pW6GAV2TIBl6GYKAsSlHrSIakpzVC/zfR8ku1u0SYNiA+mKRosiPHx8XUShXaWiWcEIxE7dEzyewz4OhSITpdavV/cN8c79fzh8WrKbKKzJOzC7Cgy3RPypXgw4eWPltlwjQeg1lkCRoh4mo0DoyoNUP7Iz5ytsa20TgS6XJQnC59eAxuD2zOcsce/hhzBEh9+qMW8x9p91gRdb3coFydDO9kZN8iBKnUzmRKb9x3W2Eed0+BI3AMjIelGEAQSdHqRxDOhxPJU4Ok/HoYxoBSqV9b3JoFi+V5byZjaYKfM2LM5gcCxGTs+i6XC4iI12f4mnxm35Ltc1xgzJeGa98w248edD7nPZHFC0TtbbENMarBsFG3ZG+ZxaZtULM0ja5DmFelhZL8L24+D/4BhnlgcTBfHk32DbGH9GrfLCqFKnCRetPtemrmb7jRD6jJWX+No0da5wype6b/leXfe2y08xRpmvHvYRFBzqj04GyI1gfJu3wxD0b2ow9kS3Q3jax0+6UfR2GUfJHku+zxO3udYzZydOb2cyYrZJsl9e/npBdG7+3TIoT8s4KB6q9qyDHNRiM0avuvcJox/0GvCyK/mzD/4viUnWFfARdhxrGDSdiEK6tOmi88iDsPRFhRXQ/AQT0HmiCBQAA&quot;"/>
    <we:property name="isFiltersActionButtonVisible" value="true"/>
    <we:property name="isFooterCollapsed" value="true"/>
    <we:property name="pageDisplayName" value="&quot;Duplicate of Page 2&quot;"/>
    <we:property name="pageName" value="&quot;ReportSectiondef2595f4c1efe99f4f0&quot;"/>
    <we:property name="pptInsertionSessionID" value="&quot;5D36CA76-A4EB-4250-B92D-14D732F02D85&quot;"/>
    <we:property name="reportEmbeddedTime" value="&quot;2023-12-08T18:46:26.036Z&quot;"/>
    <we:property name="reportName" value="&quot;FentanylCapstone&quot;"/>
    <we:property name="reportState" value="&quot;CONNECTED&quot;"/>
    <we:property name="reportUrl" value="&quot;/groups/me/reports/26a5b459-2ec0-4d15-9a7f-1b15d4c5bb61/ReportSectiondef2595f4c1efe99f4f0?bookmarkGuid=5df6aa17-9c46-4ca9-9015-24fbe1875644&amp;bookmarkUsage=1&amp;ctid=101da587-1843-4f52-8b8a-17b069c66d33&amp;fromEntryPoint=export&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169EBB65-F992-498B-A964-E8E1E1978DDF}">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91VTW/bMAz9K4HOxhCndtPklroZNiBogybrDkMOtEw7ahXJkOSsXuD/Pkp2sXaXDlgP3Xyx9MSvR4rUiRXC1hLaazggm7NLrR8OYB5GMYuYeolNzs9jiJMzPhkj52WezCAlKV07oZVl8xNzYCp0d8I2IL1BAr/tIgZSrqHyuxKkxYjVaKxWIMUP7IXpyJkGu4jhYy21AW9y48ChN3skcdpTKPGHM/II3IkjbpC7Hr3FWhs37NM4L/hFmcY+xFlcpEk5IR3bn4YwX5f3TkNgmVYOhKIAPFaWSTnL84tkGqdlifkUZ9OAC+kGkbxdPtaGeFM22tqnb1EcQXEsWCBn0PZcTizTsjmE1fIFvtGN4XiLZThSTrjWm1mtWEcJWhtN6QtQi2ACttffM4OUrYLNx130uutFVRmswA3b5dvGNco090kbff28/XTzZTvatMrt0Qk+uqmFFoUNGh8bNVRw/J5JLK6v/k0CGycOjQTl7H/B4S8u044QK1Qlh3Hzq7+3PT1Jhc72YJyfZ/k9TQbfzKSlTYHmsg39fCXM08iZRL8xen8N1e2eBiUZun82/TLKSqVNz+mtZtCuC9/z7LED0mvgF7pxtgaOa1AYvNa9vsAgRxcKVOErFdbG/1eCBmpfqDuQja9ReDtYcEK1E7nEP1UYwvsJtSz6zewGAAA=&quot;"/>
    <we:property name="creatorSessionId" value="&quot;cd33caec-3d58-4ef4-bfa9-a0fd427bb21a&quot;"/>
    <we:property name="creatorTenantId" value="&quot;101da587-1843-4f52-8b8a-17b069c66d33&quot;"/>
    <we:property name="creatorUserId" value="&quot;10032002EA20E3F0&quot;"/>
    <we:property name="datasetId" value="&quot;ef2e416a-595d-499d-806e-e3f4c6b9d79f&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initialStateBookmark" value="&quot;H4sIAAAAAAAAA91VTW/bMAz9K4HOxlB3CdLk5roZNjRNgjjrDkMw0DbtqJUlQ5KzeoH/+yjZxbpdclgP3Xyx9MSvR4rUieXc1ALaFVTI5uxaqccK9OMoZAGTA7Ze395F29tvq+huQbCqLVfSsPmJWdAl2ntuGhDOAoFf9wEDITZQul0BwmDAatRGSRD8B/bCdGR1g13A8KkWSoMzmViw6MweSZz25Dt89548Qmb5ERPMbI9usVbaDvtJmObZVTEJs6xIZ2E+GReXpGP6Ux/meXnn1AcWK2mBSwrAYUUxLmZpejWehpOiwHSKs6nHubCDSNounmpNvCkbbe3yFeVHkBnmzJPTaHouJxYr0VR+tfgNT1SjM9xi4Y+k5bZ1ZpZL1lGCNlpR+jzUImiPHdT3WCNlK2fziy447zoqS40l2GG7eN24RrHKXNJGXz7tPq4/70ZJK+0BLc9G65ornhuv8aGRQwUv3jKJaHXzbxJILK8aAdKa/4LDX1ymPSGGy1IM4+ZXf+96eoIKHR9AWzfP0geaDK6ZSUvpHPV16/v5huvnkXMZ/MHo7TVUt38elGTo4cX0iykrpdI9p9eaQfvOfy+zxyqk18AtVGNNDRluQKL3Wvf6HL0cXSiQuauUX2v3X3IaqH2h7kE0rkb+7WDeCdWOpwLPKLgXhfmwfHQ/AUXwiYDcBgAA&quot;"/>
    <we:property name="isFiltersActionButtonVisible" value="true"/>
    <we:property name="isFooterCollapsed" value="true"/>
    <we:property name="pageDisplayName" value="&quot;Page 2&quot;"/>
    <we:property name="pageName" value="&quot;ReportSection51bdc8f51ccfb91d54f2&quot;"/>
    <we:property name="pptInsertionSessionID" value="&quot;5D36CA76-A4EB-4250-B92D-14D732F02D85&quot;"/>
    <we:property name="reportEmbeddedTime" value="&quot;2023-12-07T20:42:01.437Z&quot;"/>
    <we:property name="reportName" value="&quot;FentanylCapstone&quot;"/>
    <we:property name="reportState" value="&quot;CONNECTED&quot;"/>
    <we:property name="reportUrl" value="&quot;/groups/me/reports/26a5b459-2ec0-4d15-9a7f-1b15d4c5bb61/ReportSection51bdc8f51ccfb91d54f2?bookmarkGuid=0e328ffa-9f17-42c8-96df-25708e7ef30a&amp;bookmarkUsage=1&amp;ctid=101da587-1843-4f52-8b8a-17b069c66d33&amp;fromEntryPoint=export&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0C11530A-6A2E-4AAA-8B05-0B53AC7498E3}">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1WUU/bMBD+K8gvvERTk5BCeSsdaJMYQrCxh4mHi31JTV07sh1Gh/rfd3ZSjRYQnTQJkPYWn893332+++J7JqRrFCzOYI7skB0ZM5uDne2kLGF63VaOAMR+xgUWo7wsimGecfIyjZdGO3Z4zzzYGv2VdC2oEJCMP64TBkqdQx1WFSiHCWvQOqNByV/YOdOWty0uE4Z3jTIWQshLDx5D2FtypzVBST/klBG4l7d4idx31gtsjPWrdcJc9xUhre+FYDHhxGgPUlPgYMv3IAM4qFDwg9Ewx7QYimCvpPK9S7k4vmss1UNVLppAy1jcguYoWARt0bk+w7iuLdawSni8tjkxqp0/Yb80reV4gVXc0l76BeWwwDEbZClbEjXn1hBx0f59KomaYDxpdV/aICyn5ufEIvEmgiF5E2A/UYeBlvy94D1SwGfvBezYSdAvg70mi5O6Vv3A/ZmEr10NwujWT6ZgfRjp8oYGJvQ9HTNWoD1axNb/KO1qkrJkA/frtT1VR6a0HKRDUeSFyEqohtV+kVbPD3GvbSdxsyrzwd4eFmVW7R9UnFflaEg09Nc7IRJrYyUn2pI+XIh2tZIlouLEmnmM2+uoJc/H5SSsY5vuI6Fi0GI8Q2Ik5Iq3M+Mf0/R5gzrXn9uC1G4RIW2weWp4d1vLAOcKVBsFmwKfEs22a5JoJufdb5qMYieKstuNZ57xHCtwM4gudDHxejYH49+0w4MC3uZw/pfp11e+twF2y3/KizJN6qNQfIFmU6W7NxFlvHnw+OmVa7G9WvzNzHXDvXwIhM2RXoDhw7Se2onjOehO5JouhsToRxcAWqDov6OePqEl8b3IYhKiQZYKtz3Qw/sNCwDBjeAKAAA=&quot;"/>
    <we:property name="creatorSessionId" value="&quot;1a2a0726-32b8-4ab1-b301-fb94a5308c3a&quot;"/>
    <we:property name="creatorTenantId" value="&quot;101da587-1843-4f52-8b8a-17b069c66d33&quot;"/>
    <we:property name="creatorUserId" value="&quot;10032002EA20E3F0&quot;"/>
    <we:property name="datasetId" value="&quot;ef2e416a-595d-499d-806e-e3f4c6b9d79f&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initialStateBookmark" value="&quot;H4sIAAAAAAAAA+1W204bMRD9FeQXXlZVNiHh8pakoFZcRVr6UKFq1p5dTBx7ZXspKcq/d+x11BBAUKkSIDVP6+PxXI5nTnzHhHS1gvkJzJDtsZEx0xnY6UbOMqYTdnp6eDw8P/xxMjzeJ9jUXhrt2N4d82Ar9BfSNaCCBwK/X2YMlDqDKqxKUA4zVqN1RoOSv7A1pi1vG1xkDG9rZSwElxMPHoPbGzKnNcXOP/QoInAvb3CC3LfoOdbG+uU6Y679iind3wvOYsCx0R6kJscB621BF2CnRMF3dgc9zPsDEfBSKp9Mivn+bW2pHqpyXgcehuIGNEfBYtIWnUsRhlVlsYJlwP17m2Ojmtkj+MQ0luM5lnFLe+nnFMMCx26nm7MFUXNmDREX8W9XkqgJ4EGjU2mdsLwyP8cWiTcRgOxNJPuJWgq05O8l35ECPn0vyQ6dBP18speEOKkrlQbuzyR8aWsQRjd+fAXWh5EurmlgQt/TMWMF2tE8tv5HaZeT1M3W8n69tqfqCMqLTj4Q/V5fdAsoB+V2Py+fHuIkZgdxsyx6na0t7Bfdcnun5LwsdgdEQ7reMZFYGSs50ZYld8HbxVKWiIoDa2bRbxJOS5YPy8lYyzbdR0bFoMV4hsRIyCVvJ8Y/pOnzGnUunXsBqe0iprTG5pHh7W0tQjoXoJoo2OT4iGi2bZNEmIw3v2oCxUYUZbcZzzxhOVTgphBN6GLi9awPxr9ph5UC3uZw/pfp11e+t5HsC/9TnpVpUh+F4hjqdZVu30QU8Xrl8ZOUa/5ytfibmWuHe7GaCJshvQDDh2k8tRPHM9CtyNWtD4nRji4AtECRvqOePqIl8b3IYhCiQRYKnzkQXpEsiQ79fgOaAH510AoAAA==&quot;"/>
    <we:property name="isFiltersActionButtonVisible" value="true"/>
    <we:property name="isFooterCollapsed" value="true"/>
    <we:property name="pageDisplayName" value="&quot;Page 1&quot;"/>
    <we:property name="pageName" value="&quot;ReportSection&quot;"/>
    <we:property name="pptInsertionSessionID" value="&quot;5D36CA76-A4EB-4250-B92D-14D732F02D85&quot;"/>
    <we:property name="reportEmbeddedTime" value="&quot;2023-12-08T18:51:43.064Z&quot;"/>
    <we:property name="reportName" value="&quot;FentanylCapstone&quot;"/>
    <we:property name="reportState" value="&quot;CONNECTED&quot;"/>
    <we:property name="reportUrl" value="&quot;/groups/me/reports/26a5b459-2ec0-4d15-9a7f-1b15d4c5bb61/ReportSection?bookmarkGuid=a826ce69-4b18-4455-873c-0bc9975ac43a&amp;bookmarkUsage=1&amp;ctid=101da587-1843-4f52-8b8a-17b069c66d33&amp;fromEntryPoint=export&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3.xml><?xml version="1.0" encoding="utf-8"?>
<ds:datastoreItem xmlns:ds="http://schemas.openxmlformats.org/officeDocument/2006/customXml" ds:itemID="{D0976319-4513-485C-AD3A-E56C39927A3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Minimalist color presentation</Template>
  <TotalTime>10818</TotalTime>
  <Words>2059</Words>
  <Application>Microsoft Office PowerPoint</Application>
  <PresentationFormat>Widescreen</PresentationFormat>
  <Paragraphs>88</Paragraphs>
  <Slides>14</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Biome</vt:lpstr>
      <vt:lpstr>Biome Light</vt:lpstr>
      <vt:lpstr>Calibri</vt:lpstr>
      <vt:lpstr>Google Sans</vt:lpstr>
      <vt:lpstr>Söhne</vt:lpstr>
      <vt:lpstr>Office Theme</vt:lpstr>
      <vt:lpstr>Opioid Epidemic</vt:lpstr>
      <vt:lpstr>"What are the key factors associated with Opioid-related deaths, and how can data guide public health interventions and policies?"</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Prescription drug monitoring programs (PDMPs)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Fentanyl Epidemic</dc:title>
  <dc:creator>Ilissa Garcia</dc:creator>
  <cp:lastModifiedBy>Ilissa Garcia</cp:lastModifiedBy>
  <cp:revision>229</cp:revision>
  <dcterms:created xsi:type="dcterms:W3CDTF">2023-11-17T18:05:54Z</dcterms:created>
  <dcterms:modified xsi:type="dcterms:W3CDTF">2023-12-14T16:37:33Z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